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65" r:id="rId2"/>
    <p:sldId id="274" r:id="rId3"/>
    <p:sldId id="314" r:id="rId4"/>
    <p:sldId id="319" r:id="rId5"/>
    <p:sldId id="320" r:id="rId6"/>
    <p:sldId id="321" r:id="rId7"/>
    <p:sldId id="322" r:id="rId8"/>
    <p:sldId id="323" r:id="rId9"/>
    <p:sldId id="31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 userDrawn="1">
          <p15:clr>
            <a:srgbClr val="A4A3A4"/>
          </p15:clr>
        </p15:guide>
        <p15:guide id="2" pos="5112" userDrawn="1">
          <p15:clr>
            <a:srgbClr val="A4A3A4"/>
          </p15:clr>
        </p15:guide>
        <p15:guide id="3" pos="612" userDrawn="1">
          <p15:clr>
            <a:srgbClr val="A4A3A4"/>
          </p15:clr>
        </p15:guide>
        <p15:guide id="4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8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793D81CF-94F2-401A-BA57-92F5A7B2D0C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79541" autoAdjust="0"/>
  </p:normalViewPr>
  <p:slideViewPr>
    <p:cSldViewPr>
      <p:cViewPr varScale="1">
        <p:scale>
          <a:sx n="60" d="100"/>
          <a:sy n="60" d="100"/>
        </p:scale>
        <p:origin x="1710" y="72"/>
      </p:cViewPr>
      <p:guideLst>
        <p:guide pos="2880"/>
        <p:guide pos="5112"/>
        <p:guide pos="612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5" d="100"/>
          <a:sy n="95" d="100"/>
        </p:scale>
        <p:origin x="3576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EA5F0D-C1DC-412F-A146-DDB3A74B588F}" type="datetimeFigureOut">
              <a:rPr lang="en-US"/>
              <a:t>5/1/2017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AE14B8-3CC9-472D-9BC5-A84D80684DE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CDE508-72C8-4AB5-AA9C-1584D31690E0}" type="datetimeFigureOut">
              <a:rPr lang="en-US"/>
              <a:t>5/1/2017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B667E1-E601-4AAF-B95C-B25720D70A60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6136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endParaRPr lang="en-US" sz="1200" b="0" i="1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3101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May require more than one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8654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May require more than one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4729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May require more than one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8000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May require more than one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721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May require more than one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6539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May require more than one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8535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-2" y="4754880"/>
            <a:ext cx="9144002" cy="21031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350" b="0" i="0" u="none" strike="noStrike" kern="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 bwMode="white">
          <a:xfrm>
            <a:off x="-96" y="4724400"/>
            <a:ext cx="9141620" cy="76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999" y="4800600"/>
            <a:ext cx="6858002" cy="1143000"/>
          </a:xfrm>
        </p:spPr>
        <p:txBody>
          <a:bodyPr anchor="b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1810" y="5943600"/>
            <a:ext cx="6858002" cy="7620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500" cap="none" baseline="0">
                <a:solidFill>
                  <a:schemeClr val="bg1"/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354"/>
          <a:stretch/>
        </p:blipFill>
        <p:spPr>
          <a:xfrm>
            <a:off x="381000" y="5029200"/>
            <a:ext cx="1040136" cy="9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Alternate 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ltGray">
          <a:xfrm>
            <a:off x="0" y="0"/>
            <a:ext cx="3655314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350" b="0" i="0" u="none" strike="noStrike" kern="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0309" y="2362201"/>
            <a:ext cx="2400300" cy="1990725"/>
          </a:xfrm>
        </p:spPr>
        <p:txBody>
          <a:bodyPr anchor="b">
            <a:normAutofit/>
          </a:bodyPr>
          <a:lstStyle>
            <a:lvl1pPr>
              <a:defRPr sz="255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0309" y="4367308"/>
            <a:ext cx="2400300" cy="1622012"/>
          </a:xfrm>
        </p:spPr>
        <p:txBody>
          <a:bodyPr>
            <a:normAutofit/>
          </a:bodyPr>
          <a:lstStyle>
            <a:lvl1pPr marL="0" indent="0">
              <a:spcBef>
                <a:spcPts val="900"/>
              </a:spcBef>
              <a:buNone/>
              <a:defRPr sz="1200">
                <a:solidFill>
                  <a:schemeClr val="bg1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2169" y="685800"/>
            <a:ext cx="4777740" cy="5486400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E583DDF-CA54-461A-A486-592D2374C532}" type="datetimeFigureOut">
              <a:rPr lang="en-US"/>
              <a:pPr/>
              <a:t>5/1/2017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A8D9AD5-F248-4919-864A-CFD76CC027D6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6930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ltGray">
          <a:xfrm>
            <a:off x="5486400" y="0"/>
            <a:ext cx="3655314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350" b="0" i="0" u="none" strike="noStrike" kern="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2411" y="2362200"/>
            <a:ext cx="2400300" cy="1993392"/>
          </a:xfrm>
        </p:spPr>
        <p:txBody>
          <a:bodyPr anchor="b">
            <a:normAutofit/>
          </a:bodyPr>
          <a:lstStyle>
            <a:lvl1pPr>
              <a:defRPr sz="255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0" y="0"/>
            <a:ext cx="5486400" cy="6858000"/>
          </a:xfrm>
          <a:solidFill>
            <a:schemeClr val="bg2">
              <a:lumMod val="90000"/>
            </a:schemeClr>
          </a:solidFill>
        </p:spPr>
        <p:txBody>
          <a:bodyPr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2411" y="4355592"/>
            <a:ext cx="2400300" cy="1644614"/>
          </a:xfrm>
        </p:spPr>
        <p:txBody>
          <a:bodyPr>
            <a:normAutofit/>
          </a:bodyPr>
          <a:lstStyle>
            <a:lvl1pPr marL="0" indent="0">
              <a:spcBef>
                <a:spcPts val="900"/>
              </a:spcBef>
              <a:buNone/>
              <a:defRPr sz="1200">
                <a:solidFill>
                  <a:schemeClr val="bg1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5/1/2017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5/1/2017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800725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5/1/2017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6pPr>
              <a:defRPr/>
            </a:lvl6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5/1/2017</a:t>
            </a:fld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354"/>
          <a:stretch/>
        </p:blipFill>
        <p:spPr>
          <a:xfrm>
            <a:off x="6262" y="5492834"/>
            <a:ext cx="999578" cy="110913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143751" y="5925956"/>
            <a:ext cx="1755800" cy="640135"/>
          </a:xfrm>
          <a:prstGeom prst="rect">
            <a:avLst/>
          </a:prstGeom>
          <a:solidFill>
            <a:schemeClr val="tx2"/>
          </a:solidFill>
        </p:spPr>
      </p:pic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>
            <a:off x="0" y="0"/>
            <a:ext cx="9141620" cy="45720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1350" b="0" i="0" u="none" strike="noStrike" kern="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</a:endParaRPr>
          </a:p>
        </p:txBody>
      </p:sp>
      <p:sp>
        <p:nvSpPr>
          <p:cNvPr id="8" name="Rectangle 7"/>
          <p:cNvSpPr/>
          <p:nvPr/>
        </p:nvSpPr>
        <p:spPr bwMode="white">
          <a:xfrm>
            <a:off x="-1" y="411480"/>
            <a:ext cx="9141620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143000"/>
            <a:ext cx="6858000" cy="2667000"/>
          </a:xfrm>
        </p:spPr>
        <p:txBody>
          <a:bodyPr anchor="b">
            <a:normAutofit/>
          </a:bodyPr>
          <a:lstStyle>
            <a:lvl1pPr algn="ctr">
              <a:defRPr sz="39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3810000"/>
            <a:ext cx="6858000" cy="1143000"/>
          </a:xfrm>
        </p:spPr>
        <p:txBody>
          <a:bodyPr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1800" cap="none" baseline="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5/1/2017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354"/>
          <a:stretch/>
        </p:blipFill>
        <p:spPr>
          <a:xfrm>
            <a:off x="30271" y="5528946"/>
            <a:ext cx="884130" cy="948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5843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lternate 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143000"/>
            <a:ext cx="6858000" cy="2667000"/>
          </a:xfrm>
        </p:spPr>
        <p:txBody>
          <a:bodyPr anchor="b">
            <a:normAutofit/>
          </a:bodyPr>
          <a:lstStyle>
            <a:lvl1pPr algn="ctr">
              <a:defRPr sz="39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10" y="3810000"/>
            <a:ext cx="6858000" cy="1143000"/>
          </a:xfrm>
        </p:spPr>
        <p:txBody>
          <a:bodyPr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1800" cap="none" baseline="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E583DDF-CA54-461A-A486-592D2374C532}" type="datetimeFigureOut">
              <a:rPr lang="en-US"/>
              <a:pPr/>
              <a:t>5/1/2017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A8D9AD5-F248-4919-864A-CFD76CC027D6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043280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5840" y="1901952"/>
            <a:ext cx="3429000" cy="412394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9160" y="1901952"/>
            <a:ext cx="3429000" cy="412394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7D43D-6574-4C7B-808D-C6C12215A4D4}" type="datetimeFigureOut">
              <a:rPr lang="en-US"/>
              <a:t>5/1/2017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CE5F2-81AA-4605-B028-6FBA391056AF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17078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5840" y="466344"/>
            <a:ext cx="7132320" cy="123444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40" y="1837464"/>
            <a:ext cx="3429000" cy="766588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1650" b="0" cap="none" baseline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5840" y="2740733"/>
            <a:ext cx="3429000" cy="3288847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9160" y="1837464"/>
            <a:ext cx="3429000" cy="766588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1650" b="0" cap="none" baseline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9160" y="2740733"/>
            <a:ext cx="3429000" cy="3288847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5/1/2017</a:t>
            </a:fld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5/1/2017</a:t>
            </a:fld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E583DDF-CA54-461A-A486-592D2374C532}" type="datetimeFigureOut">
              <a:rPr lang="en-US"/>
              <a:pPr/>
              <a:t>5/1/2017</a:t>
            </a:fld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A8D9AD5-F248-4919-864A-CFD76CC027D6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0309" y="2362201"/>
            <a:ext cx="2400300" cy="1990725"/>
          </a:xfrm>
        </p:spPr>
        <p:txBody>
          <a:bodyPr anchor="b">
            <a:normAutofit/>
          </a:bodyPr>
          <a:lstStyle>
            <a:lvl1pPr>
              <a:defRPr sz="255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0309" y="4367308"/>
            <a:ext cx="2400300" cy="1622012"/>
          </a:xfrm>
        </p:spPr>
        <p:txBody>
          <a:bodyPr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0659" y="685800"/>
            <a:ext cx="5429251" cy="5486400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5/1/2017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>
            <a:off x="1190" y="6583680"/>
            <a:ext cx="9141620" cy="274320"/>
          </a:xfrm>
          <a:prstGeom prst="rect">
            <a:avLst/>
          </a:prstGeom>
          <a:gradFill flip="none" rotWithShape="1">
            <a:gsLst>
              <a:gs pos="100000">
                <a:schemeClr val="tx2">
                  <a:lumMod val="75000"/>
                </a:schemeClr>
              </a:gs>
              <a:gs pos="0">
                <a:schemeClr val="tx2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1350" b="0" i="0" u="none" strike="noStrike" kern="0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phemia"/>
            </a:endParaRPr>
          </a:p>
        </p:txBody>
      </p:sp>
      <p:sp>
        <p:nvSpPr>
          <p:cNvPr id="8" name="Rectangle 7"/>
          <p:cNvSpPr/>
          <p:nvPr/>
        </p:nvSpPr>
        <p:spPr bwMode="white">
          <a:xfrm>
            <a:off x="1190" y="6583680"/>
            <a:ext cx="9141620" cy="457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135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5840" y="467360"/>
            <a:ext cx="713232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40" y="1901953"/>
            <a:ext cx="7132320" cy="41276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5840" y="6601968"/>
            <a:ext cx="5369814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 cap="all" baseline="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56832" y="6601968"/>
            <a:ext cx="72009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bg2"/>
                </a:solidFill>
              </a:defRPr>
            </a:lvl1pPr>
          </a:lstStyle>
          <a:p>
            <a:fld id="{9E583DDF-CA54-461A-A486-592D2374C532}" type="datetimeFigureOut">
              <a:rPr lang="en-US" smtClean="0"/>
              <a:pPr/>
              <a:t>5/1/2017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58100" y="6601968"/>
            <a:ext cx="4800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bg2"/>
                </a:solidFill>
              </a:defRPr>
            </a:lvl1pPr>
          </a:lstStyle>
          <a:p>
            <a:fld id="{CA8D9AD5-F248-4919-864A-CFD76CC027D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2" r:id="rId4"/>
    <p:sldLayoutId id="2147483661" r:id="rId5"/>
    <p:sldLayoutId id="2147483653" r:id="rId6"/>
    <p:sldLayoutId id="2147483654" r:id="rId7"/>
    <p:sldLayoutId id="2147483655" r:id="rId8"/>
    <p:sldLayoutId id="2147483656" r:id="rId9"/>
    <p:sldLayoutId id="2147483663" r:id="rId10"/>
    <p:sldLayoutId id="2147483657" r:id="rId11"/>
    <p:sldLayoutId id="2147483658" r:id="rId12"/>
    <p:sldLayoutId id="214748365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6858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2550" kern="1200">
          <a:solidFill>
            <a:schemeClr val="tx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05740" indent="-171450" algn="l" defTabSz="685800" rtl="0" eaLnBrk="1" latinLnBrk="0" hangingPunct="1">
        <a:lnSpc>
          <a:spcPct val="90000"/>
        </a:lnSpc>
        <a:spcBef>
          <a:spcPts val="1350"/>
        </a:spcBef>
        <a:buClr>
          <a:schemeClr val="tx2"/>
        </a:buClr>
        <a:buSzPct val="80000"/>
        <a:buFont typeface="Wingdings" pitchFamily="2" charset="2"/>
        <a:buChar char="§"/>
        <a:defRPr sz="15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171450" algn="l" defTabSz="685800" rtl="0" eaLnBrk="1" latinLnBrk="0" hangingPunct="1">
        <a:lnSpc>
          <a:spcPct val="90000"/>
        </a:lnSpc>
        <a:spcBef>
          <a:spcPts val="750"/>
        </a:spcBef>
        <a:buClr>
          <a:schemeClr val="tx2"/>
        </a:buClr>
        <a:buSzPct val="80000"/>
        <a:buFont typeface="Wingdings" pitchFamily="2" charset="2"/>
        <a:buChar char="§"/>
        <a:defRPr sz="135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3pPr>
      <a:lvl4pPr marL="92583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" pitchFamily="2" charset="2"/>
        <a:buChar char="§"/>
        <a:defRPr sz="1050" kern="1200">
          <a:solidFill>
            <a:schemeClr val="tx2"/>
          </a:solidFill>
          <a:latin typeface="+mn-lt"/>
          <a:ea typeface="+mn-ea"/>
          <a:cs typeface="+mn-cs"/>
        </a:defRPr>
      </a:lvl4pPr>
      <a:lvl5pPr marL="1165860" indent="-171450" algn="l" defTabSz="6858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80000"/>
        <a:buFont typeface="Wingdings" pitchFamily="2" charset="2"/>
        <a:buChar char="§"/>
        <a:defRPr sz="1050" kern="1200">
          <a:solidFill>
            <a:schemeClr val="tx2"/>
          </a:solidFill>
          <a:latin typeface="+mn-lt"/>
          <a:ea typeface="+mn-ea"/>
          <a:cs typeface="+mn-cs"/>
        </a:defRPr>
      </a:lvl5pPr>
      <a:lvl6pPr marL="140589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Wingdings" pitchFamily="2" charset="2"/>
        <a:buChar char="§"/>
        <a:defRPr sz="1050" kern="1200">
          <a:solidFill>
            <a:schemeClr val="tx2"/>
          </a:solidFill>
          <a:latin typeface="+mn-lt"/>
          <a:ea typeface="+mn-ea"/>
          <a:cs typeface="+mn-cs"/>
        </a:defRPr>
      </a:lvl6pPr>
      <a:lvl7pPr marL="164592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Wingdings" pitchFamily="2" charset="2"/>
        <a:buChar char="§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188595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Wingdings" pitchFamily="2" charset="2"/>
        <a:buChar char="§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2125980" indent="-171450" algn="l" defTabSz="685800" rtl="0" eaLnBrk="1" latinLnBrk="0" hangingPunct="1">
        <a:lnSpc>
          <a:spcPct val="90000"/>
        </a:lnSpc>
        <a:spcBef>
          <a:spcPts val="600"/>
        </a:spcBef>
        <a:buSzPct val="80000"/>
        <a:buFont typeface="Wingdings" pitchFamily="2" charset="2"/>
        <a:buChar char="§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360" userDrawn="1">
          <p15:clr>
            <a:srgbClr val="F26B43"/>
          </p15:clr>
        </p15:guide>
        <p15:guide id="2" pos="303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0" y="6096000"/>
            <a:ext cx="2058590" cy="571500"/>
          </a:xfrm>
        </p:spPr>
        <p:txBody>
          <a:bodyPr>
            <a:normAutofit/>
          </a:bodyPr>
          <a:lstStyle/>
          <a:p>
            <a:r>
              <a:rPr lang="en-US" sz="1050" dirty="0"/>
              <a:t>Edwin Reyes, Jr. | (505) 239-1714</a:t>
            </a:r>
          </a:p>
          <a:p>
            <a:r>
              <a:rPr lang="en-US" sz="1050" dirty="0"/>
              <a:t>edwin.reyes.jr@comcast.net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98886" y="1085850"/>
            <a:ext cx="794385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300" b="1" dirty="0" smtClean="0"/>
              <a:t>City of Socorro, New Mexico</a:t>
            </a:r>
            <a:endParaRPr lang="en-US" sz="33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141810" y="2000250"/>
            <a:ext cx="6630590" cy="23775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700" b="1" dirty="0" smtClean="0"/>
              <a:t>Community Input Meeting</a:t>
            </a:r>
          </a:p>
          <a:p>
            <a:pPr algn="ctr"/>
            <a:endParaRPr lang="en-US" sz="2700" b="1" dirty="0" smtClean="0"/>
          </a:p>
          <a:p>
            <a:pPr algn="ctr"/>
            <a:endParaRPr lang="en-US" sz="2700" b="1" dirty="0"/>
          </a:p>
          <a:p>
            <a:pPr algn="ctr"/>
            <a:endParaRPr lang="en-US" sz="2700" b="1" dirty="0" smtClean="0"/>
          </a:p>
          <a:p>
            <a:pPr algn="ctr"/>
            <a:r>
              <a:rPr lang="en-US" sz="2700" b="1" dirty="0" smtClean="0"/>
              <a:t>May 2, 2017</a:t>
            </a:r>
          </a:p>
          <a:p>
            <a:pPr algn="ctr"/>
            <a:r>
              <a:rPr lang="en-US" sz="1350" dirty="0" smtClean="0"/>
              <a:t> </a:t>
            </a:r>
            <a:endParaRPr lang="en-US" sz="1350" dirty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6943818" y="5105400"/>
            <a:ext cx="1828801" cy="857250"/>
          </a:xfrm>
        </p:spPr>
        <p:txBody>
          <a:bodyPr>
            <a:normAutofit/>
          </a:bodyPr>
          <a:lstStyle/>
          <a:p>
            <a:r>
              <a:rPr lang="en-US" sz="1800" dirty="0"/>
              <a:t>Rio Energy, LLC</a:t>
            </a:r>
          </a:p>
        </p:txBody>
      </p:sp>
      <p:sp>
        <p:nvSpPr>
          <p:cNvPr id="7" name="Subtitle 3"/>
          <p:cNvSpPr txBox="1">
            <a:spLocks/>
          </p:cNvSpPr>
          <p:nvPr/>
        </p:nvSpPr>
        <p:spPr>
          <a:xfrm>
            <a:off x="6828924" y="6096000"/>
            <a:ext cx="2058590" cy="571500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buClr>
                <a:schemeClr val="tx2"/>
              </a:buClr>
              <a:buSzPct val="80000"/>
              <a:buFont typeface="Wingdings" pitchFamily="2" charset="2"/>
              <a:buNone/>
              <a:defRPr sz="2000" kern="1200" cap="none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2"/>
              </a:buClr>
              <a:buSzPct val="80000"/>
              <a:buFont typeface="Wingdings" pitchFamily="2" charset="2"/>
              <a:buNone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2"/>
              </a:buClr>
              <a:buSzPct val="80000"/>
              <a:buFont typeface="Wingdings" pitchFamily="2" charset="2"/>
              <a:buNone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2"/>
              </a:buClr>
              <a:buSzPct val="80000"/>
              <a:buFont typeface="Wingdings" pitchFamily="2" charset="2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2"/>
              </a:buClr>
              <a:buSzPct val="80000"/>
              <a:buFont typeface="Wingdings" pitchFamily="2" charset="2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Wingdings" pitchFamily="2" charset="2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Wingdings" pitchFamily="2" charset="2"/>
              <a:buNone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Wingdings" pitchFamily="2" charset="2"/>
              <a:buNone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Wingdings" pitchFamily="2" charset="2"/>
              <a:buNone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dirty="0"/>
              <a:t>Eddie Padilla, Jr. | (505) 681-6499 edwardpadillajr@aol.com</a:t>
            </a:r>
          </a:p>
        </p:txBody>
      </p:sp>
    </p:spTree>
    <p:extLst>
      <p:ext uri="{BB962C8B-B14F-4D97-AF65-F5344CB8AC3E}">
        <p14:creationId xmlns:p14="http://schemas.microsoft.com/office/powerpoint/2010/main" val="2798809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50" b="1" dirty="0" smtClean="0"/>
              <a:t>Community Input Meeting</a:t>
            </a:r>
            <a:r>
              <a:rPr lang="en-US" sz="4050" b="1" dirty="0"/>
              <a:t/>
            </a:r>
            <a:br>
              <a:rPr lang="en-US" sz="4050" b="1" dirty="0"/>
            </a:br>
            <a:r>
              <a:rPr lang="en-US" sz="2400" b="1" dirty="0" smtClean="0"/>
              <a:t>Broadband, Electric Rates, Alternative Energy &amp; Economic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Sharing information and perspectives  about improving Access to </a:t>
            </a:r>
            <a:r>
              <a:rPr lang="en-US" dirty="0" smtClean="0"/>
              <a:t>High-Speed </a:t>
            </a:r>
            <a:r>
              <a:rPr lang="en-US" dirty="0" smtClean="0"/>
              <a:t>Broadband, Electric Rates, Alternative Energy Sources</a:t>
            </a:r>
            <a:r>
              <a:rPr lang="en-US" dirty="0" smtClean="0"/>
              <a:t> and how these elements can help advance Economic Development in Socorro.</a:t>
            </a:r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32817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Municipal Electric Service Provider Structures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Franchised Investor Owned Utility (IOU)  - PNM, EPE &amp; SPS</a:t>
            </a:r>
          </a:p>
          <a:p>
            <a:r>
              <a:rPr lang="en-US" sz="2000" dirty="0" smtClean="0"/>
              <a:t>Franchised Cooperative – SEC, KCEC</a:t>
            </a:r>
          </a:p>
          <a:p>
            <a:r>
              <a:rPr lang="en-US" sz="2000" dirty="0" smtClean="0"/>
              <a:t>Integrated Municipal – Farmington (FEUS)</a:t>
            </a:r>
          </a:p>
          <a:p>
            <a:r>
              <a:rPr lang="en-US" sz="2000" dirty="0" smtClean="0"/>
              <a:t>Independent Municipal – Aztec, Gallup</a:t>
            </a:r>
          </a:p>
          <a:p>
            <a:r>
              <a:rPr lang="en-US" sz="2000" dirty="0" smtClean="0"/>
              <a:t>Municipal Electric Utility within Cooperative Service Territory – T or C/Sierra 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854756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Franchised </a:t>
            </a:r>
            <a:r>
              <a:rPr lang="en-US" sz="2800" dirty="0"/>
              <a:t>Investor Owned Utility (IOU)  - PNM, EPE &amp; </a:t>
            </a:r>
            <a:r>
              <a:rPr lang="en-US" sz="2800" dirty="0" smtClean="0"/>
              <a:t>SPS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5840" y="1901953"/>
            <a:ext cx="7132320" cy="1908047"/>
          </a:xfrm>
        </p:spPr>
        <p:txBody>
          <a:bodyPr>
            <a:normAutofit/>
          </a:bodyPr>
          <a:lstStyle/>
          <a:p>
            <a:r>
              <a:rPr lang="en-US" sz="2000" dirty="0" smtClean="0"/>
              <a:t>Protected Service Territory</a:t>
            </a:r>
          </a:p>
          <a:p>
            <a:r>
              <a:rPr lang="en-US" sz="2000" dirty="0" smtClean="0"/>
              <a:t>Oversight by NM Public Regulation Commission</a:t>
            </a:r>
            <a:endParaRPr lang="en-US" sz="2000" dirty="0"/>
          </a:p>
          <a:p>
            <a:r>
              <a:rPr lang="en-US" sz="2000" dirty="0" smtClean="0"/>
              <a:t>Obligation to Serve in the  Service Territory</a:t>
            </a:r>
          </a:p>
          <a:p>
            <a:r>
              <a:rPr lang="en-US" sz="2000" dirty="0" smtClean="0"/>
              <a:t>Regulated Rates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840" y="4191000"/>
            <a:ext cx="1133475" cy="7048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4011169"/>
            <a:ext cx="1428750" cy="109537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5035" y="4387406"/>
            <a:ext cx="1714500" cy="34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927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Franchised Cooperative – SEC, KCEC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5840" y="1901953"/>
            <a:ext cx="7132320" cy="2337816"/>
          </a:xfrm>
        </p:spPr>
        <p:txBody>
          <a:bodyPr>
            <a:normAutofit fontScale="92500" lnSpcReduction="20000"/>
          </a:bodyPr>
          <a:lstStyle/>
          <a:p>
            <a:r>
              <a:rPr lang="en-US" sz="2000" dirty="0" smtClean="0"/>
              <a:t>Member Owned Cooperative Utilities </a:t>
            </a:r>
          </a:p>
          <a:p>
            <a:r>
              <a:rPr lang="en-US" sz="2000" dirty="0" smtClean="0"/>
              <a:t>Limited NMPRC Oversight </a:t>
            </a:r>
          </a:p>
          <a:p>
            <a:r>
              <a:rPr lang="en-US" sz="2000" dirty="0" smtClean="0"/>
              <a:t>Franchised Service to City Residents and Businesses (Taos and Socorro)</a:t>
            </a:r>
          </a:p>
          <a:p>
            <a:r>
              <a:rPr lang="en-US" sz="2000" dirty="0" smtClean="0"/>
              <a:t>Individual Residents and Businesses are members of the Cooperative</a:t>
            </a:r>
          </a:p>
          <a:p>
            <a:r>
              <a:rPr lang="en-US" sz="2000" dirty="0" smtClean="0"/>
              <a:t>Regulation/Oversight of Distribution Rates</a:t>
            </a:r>
            <a:endParaRPr lang="en-US" sz="20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4440938"/>
            <a:ext cx="2385972" cy="94183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4440938"/>
            <a:ext cx="1981200" cy="9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5017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Integrated Municipal – Farmington (FEUS</a:t>
            </a:r>
            <a:r>
              <a:rPr lang="en-US" sz="2800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5840" y="1901953"/>
            <a:ext cx="7132320" cy="2441447"/>
          </a:xfrm>
        </p:spPr>
        <p:txBody>
          <a:bodyPr>
            <a:normAutofit lnSpcReduction="10000"/>
          </a:bodyPr>
          <a:lstStyle/>
          <a:p>
            <a:r>
              <a:rPr lang="en-US" sz="2000" dirty="0" smtClean="0"/>
              <a:t>Municipal </a:t>
            </a:r>
            <a:r>
              <a:rPr lang="en-US" sz="2000" dirty="0" smtClean="0"/>
              <a:t>Electric Utility owned by the City – Farmington/FEUS</a:t>
            </a:r>
            <a:endParaRPr lang="en-US" sz="2000" dirty="0" smtClean="0"/>
          </a:p>
          <a:p>
            <a:r>
              <a:rPr lang="en-US" sz="2000" dirty="0" smtClean="0"/>
              <a:t>Franchised Service Areas – Kirtland Central, Bloomfield</a:t>
            </a:r>
          </a:p>
          <a:p>
            <a:r>
              <a:rPr lang="en-US" sz="2000" dirty="0" smtClean="0"/>
              <a:t>Unregulated Rates</a:t>
            </a:r>
          </a:p>
          <a:p>
            <a:r>
              <a:rPr lang="en-US" sz="2000" dirty="0" smtClean="0"/>
              <a:t>Vertically Integrated – Generation, Transmission &amp; Distribution</a:t>
            </a:r>
          </a:p>
          <a:p>
            <a:r>
              <a:rPr lang="en-US" sz="2000" dirty="0" smtClean="0"/>
              <a:t>Territory granted through NM Court Judgement and Decree (1960) </a:t>
            </a:r>
            <a:endParaRPr lang="en-US" sz="2000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6600" y="4512485"/>
            <a:ext cx="2333625" cy="1564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6261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Independent Municipal – Aztec, Gallup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5840" y="1901953"/>
            <a:ext cx="7132320" cy="3051047"/>
          </a:xfrm>
        </p:spPr>
        <p:txBody>
          <a:bodyPr>
            <a:normAutofit/>
          </a:bodyPr>
          <a:lstStyle/>
          <a:p>
            <a:r>
              <a:rPr lang="en-US" sz="2000" dirty="0" smtClean="0"/>
              <a:t>Municipal Electric Utility owned by the City – Aztec/Aztec Electric Department</a:t>
            </a:r>
          </a:p>
          <a:p>
            <a:r>
              <a:rPr lang="en-US" sz="2000" dirty="0" smtClean="0"/>
              <a:t>Service Area includes within City Limits + 5 Miles</a:t>
            </a:r>
          </a:p>
          <a:p>
            <a:r>
              <a:rPr lang="en-US" sz="2000" dirty="0" smtClean="0"/>
              <a:t>Unregulated Rates</a:t>
            </a:r>
          </a:p>
          <a:p>
            <a:r>
              <a:rPr lang="en-US" sz="2000" dirty="0" smtClean="0"/>
              <a:t>Obtains Electric Power Supply From Hydropower &amp; Third Party Wholesale Power Providers</a:t>
            </a:r>
          </a:p>
          <a:p>
            <a:r>
              <a:rPr lang="en-US" sz="2000" dirty="0" smtClean="0"/>
              <a:t>Power Delivered through </a:t>
            </a:r>
            <a:r>
              <a:rPr lang="en-US" sz="2000" dirty="0" smtClean="0"/>
              <a:t>Transmission Agreements w/ FEUS &amp; Western Area Power Administration (WAPA)</a:t>
            </a:r>
            <a:r>
              <a:rPr lang="en-US" sz="2000" dirty="0" smtClean="0"/>
              <a:t> </a:t>
            </a:r>
            <a:endParaRPr lang="en-US" sz="2000" dirty="0" smtClean="0"/>
          </a:p>
        </p:txBody>
      </p:sp>
      <p:pic>
        <p:nvPicPr>
          <p:cNvPr id="5" name="Pictur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5146148"/>
            <a:ext cx="1747838" cy="13620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65055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Municipal Electric Utility within Cooperative Service Territory – </a:t>
            </a:r>
            <a:r>
              <a:rPr lang="en-US" sz="2800" dirty="0" err="1" smtClean="0"/>
              <a:t>TorC</a:t>
            </a:r>
            <a:r>
              <a:rPr lang="en-US" sz="2800" dirty="0" smtClean="0"/>
              <a:t>/Sierra </a:t>
            </a:r>
            <a:r>
              <a:rPr lang="en-US" sz="2800" dirty="0"/>
              <a:t/>
            </a:r>
            <a:br>
              <a:rPr lang="en-US" sz="2800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5840" y="1700784"/>
            <a:ext cx="7132320" cy="4127627"/>
          </a:xfrm>
        </p:spPr>
        <p:txBody>
          <a:bodyPr>
            <a:normAutofit/>
          </a:bodyPr>
          <a:lstStyle/>
          <a:p>
            <a:r>
              <a:rPr lang="en-US" sz="2000" dirty="0"/>
              <a:t>Municipal Electric Utility owned by the City – </a:t>
            </a:r>
            <a:r>
              <a:rPr lang="en-US" sz="2000" dirty="0" err="1" smtClean="0"/>
              <a:t>TorC</a:t>
            </a:r>
            <a:r>
              <a:rPr lang="en-US" sz="2000" dirty="0" smtClean="0"/>
              <a:t> </a:t>
            </a:r>
            <a:r>
              <a:rPr lang="en-US" sz="2000" dirty="0"/>
              <a:t>Department</a:t>
            </a:r>
          </a:p>
          <a:p>
            <a:r>
              <a:rPr lang="en-US" sz="2000" dirty="0"/>
              <a:t>Service Area includes within City Limits + 5 Miles</a:t>
            </a:r>
          </a:p>
          <a:p>
            <a:r>
              <a:rPr lang="en-US" sz="2000" dirty="0"/>
              <a:t>Unregulated Rates</a:t>
            </a:r>
          </a:p>
          <a:p>
            <a:r>
              <a:rPr lang="en-US" sz="2000" dirty="0"/>
              <a:t>Obtains Electric Power Supply </a:t>
            </a:r>
            <a:r>
              <a:rPr lang="en-US" sz="2000" dirty="0" smtClean="0"/>
              <a:t>from Hydropower, Wholesale Providers</a:t>
            </a:r>
          </a:p>
          <a:p>
            <a:r>
              <a:rPr lang="en-US" sz="2000" dirty="0"/>
              <a:t>Power Delivered through </a:t>
            </a:r>
            <a:r>
              <a:rPr lang="en-US" sz="2000" dirty="0" smtClean="0"/>
              <a:t>embedded Transmission rates &amp; </a:t>
            </a:r>
            <a:r>
              <a:rPr lang="en-US" sz="2000" dirty="0"/>
              <a:t>Western Area Power Administration (WAPA) </a:t>
            </a:r>
          </a:p>
          <a:p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r="71103"/>
          <a:stretch/>
        </p:blipFill>
        <p:spPr>
          <a:xfrm>
            <a:off x="1589517" y="4409944"/>
            <a:ext cx="1763283" cy="175596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9550" y="4409944"/>
            <a:ext cx="4286250" cy="1428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9621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914401" y="5334000"/>
            <a:ext cx="2058590" cy="571500"/>
          </a:xfrm>
        </p:spPr>
        <p:txBody>
          <a:bodyPr>
            <a:normAutofit/>
          </a:bodyPr>
          <a:lstStyle/>
          <a:p>
            <a:r>
              <a:rPr lang="en-US" sz="1050" dirty="0"/>
              <a:t>Edwin Reyes, Jr. | (505) 239-1714</a:t>
            </a:r>
          </a:p>
          <a:p>
            <a:r>
              <a:rPr lang="en-US" sz="1050" dirty="0"/>
              <a:t>edwin.reyes.jr@comcast.net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71500" y="2400301"/>
            <a:ext cx="79438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/>
              <a:t>What’s </a:t>
            </a:r>
            <a:r>
              <a:rPr lang="en-US" sz="3000" b="1" dirty="0" smtClean="0"/>
              <a:t>the best structure for the </a:t>
            </a:r>
          </a:p>
          <a:p>
            <a:pPr algn="ctr"/>
            <a:r>
              <a:rPr lang="en-US" sz="3000" b="1" dirty="0" smtClean="0"/>
              <a:t>City of Socorro?</a:t>
            </a:r>
            <a:endParaRPr lang="en-US" sz="3000" b="1" dirty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6800850" y="4457700"/>
            <a:ext cx="1828801" cy="857250"/>
          </a:xfrm>
        </p:spPr>
        <p:txBody>
          <a:bodyPr>
            <a:normAutofit/>
          </a:bodyPr>
          <a:lstStyle/>
          <a:p>
            <a:r>
              <a:rPr lang="en-US" sz="1800" dirty="0"/>
              <a:t>Rio Energy, LLC</a:t>
            </a:r>
          </a:p>
        </p:txBody>
      </p:sp>
      <p:sp>
        <p:nvSpPr>
          <p:cNvPr id="7" name="Subtitle 3"/>
          <p:cNvSpPr txBox="1">
            <a:spLocks/>
          </p:cNvSpPr>
          <p:nvPr/>
        </p:nvSpPr>
        <p:spPr>
          <a:xfrm>
            <a:off x="6685955" y="5334000"/>
            <a:ext cx="2058590" cy="571500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buClr>
                <a:schemeClr val="tx2"/>
              </a:buClr>
              <a:buSzPct val="80000"/>
              <a:buFont typeface="Wingdings" pitchFamily="2" charset="2"/>
              <a:buNone/>
              <a:defRPr sz="2000" kern="1200" cap="none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2"/>
              </a:buClr>
              <a:buSzPct val="80000"/>
              <a:buFont typeface="Wingdings" pitchFamily="2" charset="2"/>
              <a:buNone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2"/>
              </a:buClr>
              <a:buSzPct val="80000"/>
              <a:buFont typeface="Wingdings" pitchFamily="2" charset="2"/>
              <a:buNone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2"/>
              </a:buClr>
              <a:buSzPct val="80000"/>
              <a:buFont typeface="Wingdings" pitchFamily="2" charset="2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tx2"/>
              </a:buClr>
              <a:buSzPct val="80000"/>
              <a:buFont typeface="Wingdings" pitchFamily="2" charset="2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Wingdings" pitchFamily="2" charset="2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Wingdings" pitchFamily="2" charset="2"/>
              <a:buNone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Wingdings" pitchFamily="2" charset="2"/>
              <a:buNone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800"/>
              </a:spcBef>
              <a:buSzPct val="80000"/>
              <a:buFont typeface="Wingdings" pitchFamily="2" charset="2"/>
              <a:buNone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dirty="0"/>
              <a:t>Eddie Padilla, Jr. | (505) 681-6499 edwardpadillajr@aol.com</a:t>
            </a:r>
          </a:p>
        </p:txBody>
      </p:sp>
    </p:spTree>
    <p:extLst>
      <p:ext uri="{BB962C8B-B14F-4D97-AF65-F5344CB8AC3E}">
        <p14:creationId xmlns:p14="http://schemas.microsoft.com/office/powerpoint/2010/main" val="563532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Banded Design Blue 16x9">
  <a:themeElements>
    <a:clrScheme name="Banded_Design_Blue">
      <a:dk1>
        <a:srgbClr val="404040"/>
      </a:dk1>
      <a:lt1>
        <a:sysClr val="window" lastClr="FFFFFF"/>
      </a:lt1>
      <a:dk2>
        <a:srgbClr val="263050"/>
      </a:dk2>
      <a:lt2>
        <a:srgbClr val="E5E8E8"/>
      </a:lt2>
      <a:accent1>
        <a:srgbClr val="77B142"/>
      </a:accent1>
      <a:accent2>
        <a:srgbClr val="E3C01E"/>
      </a:accent2>
      <a:accent3>
        <a:srgbClr val="0070C0"/>
      </a:accent3>
      <a:accent4>
        <a:srgbClr val="7556A4"/>
      </a:accent4>
      <a:accent5>
        <a:srgbClr val="F08F1E"/>
      </a:accent5>
      <a:accent6>
        <a:srgbClr val="CB3E3A"/>
      </a:accent6>
      <a:hlink>
        <a:srgbClr val="0070C0"/>
      </a:hlink>
      <a:folHlink>
        <a:srgbClr val="7556A4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lumMod val="0"/>
                <a:lumOff val="100000"/>
              </a:schemeClr>
            </a:gs>
            <a:gs pos="72000">
              <a:schemeClr val="phClr"/>
            </a:gs>
            <a:gs pos="100000">
              <a:schemeClr val="phClr">
                <a:lumMod val="90000"/>
              </a:schemeClr>
            </a:gs>
          </a:gsLst>
          <a:lin ang="5400000" scaled="1"/>
        </a:gradFill>
        <a:gradFill flip="none" rotWithShape="1">
          <a:gsLst>
            <a:gs pos="32000">
              <a:schemeClr val="phClr"/>
            </a:gs>
            <a:gs pos="100000">
              <a:schemeClr val="phClr">
                <a:lumMod val="75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03417271.potx" id="{FAD70E18-2F21-4BAE-983F-13051C6D1C17}" vid="{4B4DF9DC-15EC-4671-A52A-56A08B977F11}"/>
    </a:ext>
  </a:extLst>
</a:theme>
</file>

<file path=ppt/theme/theme2.xml><?xml version="1.0" encoding="utf-8"?>
<a:theme xmlns:a="http://schemas.openxmlformats.org/drawingml/2006/main" name="Office Theme">
  <a:themeElements>
    <a:clrScheme name="Banded_Design_Teal">
      <a:dk1>
        <a:srgbClr val="363D3D"/>
      </a:dk1>
      <a:lt1>
        <a:sysClr val="window" lastClr="FFFFFF"/>
      </a:lt1>
      <a:dk2>
        <a:srgbClr val="000000"/>
      </a:dk2>
      <a:lt2>
        <a:srgbClr val="E5E8E8"/>
      </a:lt2>
      <a:accent1>
        <a:srgbClr val="3AAFB2"/>
      </a:accent1>
      <a:accent2>
        <a:srgbClr val="6ABD45"/>
      </a:accent2>
      <a:accent3>
        <a:srgbClr val="EBCA21"/>
      </a:accent3>
      <a:accent4>
        <a:srgbClr val="EB8D21"/>
      </a:accent4>
      <a:accent5>
        <a:srgbClr val="EB5638"/>
      </a:accent5>
      <a:accent6>
        <a:srgbClr val="5172B1"/>
      </a:accent6>
      <a:hlink>
        <a:srgbClr val="3A9CDB"/>
      </a:hlink>
      <a:folHlink>
        <a:srgbClr val="5172B1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nded_Design_Teal">
      <a:dk1>
        <a:srgbClr val="363D3D"/>
      </a:dk1>
      <a:lt1>
        <a:sysClr val="window" lastClr="FFFFFF"/>
      </a:lt1>
      <a:dk2>
        <a:srgbClr val="000000"/>
      </a:dk2>
      <a:lt2>
        <a:srgbClr val="E5E8E8"/>
      </a:lt2>
      <a:accent1>
        <a:srgbClr val="3AAFB2"/>
      </a:accent1>
      <a:accent2>
        <a:srgbClr val="6ABD45"/>
      </a:accent2>
      <a:accent3>
        <a:srgbClr val="EBCA21"/>
      </a:accent3>
      <a:accent4>
        <a:srgbClr val="EB8D21"/>
      </a:accent4>
      <a:accent5>
        <a:srgbClr val="EB5638"/>
      </a:accent5>
      <a:accent6>
        <a:srgbClr val="5172B1"/>
      </a:accent6>
      <a:hlink>
        <a:srgbClr val="3A9CDB"/>
      </a:hlink>
      <a:folHlink>
        <a:srgbClr val="5172B1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7018</TotalTime>
  <Words>423</Words>
  <Application>Microsoft Office PowerPoint</Application>
  <PresentationFormat>On-screen Show (4:3)</PresentationFormat>
  <Paragraphs>68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Corbel</vt:lpstr>
      <vt:lpstr>Euphemia</vt:lpstr>
      <vt:lpstr>Wingdings</vt:lpstr>
      <vt:lpstr>Banded Design Blue 16x9</vt:lpstr>
      <vt:lpstr>Rio Energy, LLC</vt:lpstr>
      <vt:lpstr>Community Input Meeting Broadband, Electric Rates, Alternative Energy &amp; Economic Development</vt:lpstr>
      <vt:lpstr>Municipal Electric Service Provider Structures</vt:lpstr>
      <vt:lpstr>Franchised Investor Owned Utility (IOU)  - PNM, EPE &amp; SPS</vt:lpstr>
      <vt:lpstr>Franchised Cooperative – SEC, KCEC</vt:lpstr>
      <vt:lpstr>Integrated Municipal – Farmington (FEUS)</vt:lpstr>
      <vt:lpstr>Independent Municipal – Aztec, Gallup</vt:lpstr>
      <vt:lpstr>Municipal Electric Utility within Cooperative Service Territory – TorC/Sierra  </vt:lpstr>
      <vt:lpstr>Rio Energy, LLC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Enchantment Energy Consulting, LLC</dc:title>
  <dc:creator>Edwin Reyes</dc:creator>
  <cp:lastModifiedBy>Edwin Reyes</cp:lastModifiedBy>
  <cp:revision>43</cp:revision>
  <dcterms:created xsi:type="dcterms:W3CDTF">2017-04-19T17:45:56Z</dcterms:created>
  <dcterms:modified xsi:type="dcterms:W3CDTF">2017-05-02T15:37:30Z</dcterms:modified>
</cp:coreProperties>
</file>