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60" r:id="rId2"/>
    <p:sldId id="279" r:id="rId3"/>
    <p:sldId id="273" r:id="rId4"/>
    <p:sldId id="271" r:id="rId5"/>
    <p:sldId id="280" r:id="rId6"/>
    <p:sldId id="276" r:id="rId7"/>
    <p:sldId id="275" r:id="rId8"/>
    <p:sldId id="274" r:id="rId9"/>
    <p:sldId id="277"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2" d="100"/>
          <a:sy n="32" d="100"/>
        </p:scale>
        <p:origin x="-91"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E6CAA8-4CE9-4AD3-AB69-300027C9FBA3}" type="datetimeFigureOut">
              <a:rPr lang="en-US" smtClean="0"/>
              <a:t>5/2/2017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8CD1E1-6474-49CE-8666-F5F2A7588245}"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8CD1E1-6474-49CE-8666-F5F2A7588245}" type="slidenum">
              <a:rPr lang="en-US" smtClean="0"/>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8CD1E1-6474-49CE-8666-F5F2A7588245}"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8CD1E1-6474-49CE-8666-F5F2A7588245}"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8CD1E1-6474-49CE-8666-F5F2A7588245}"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8CD1E1-6474-49CE-8666-F5F2A7588245}"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8CD1E1-6474-49CE-8666-F5F2A7588245}"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8CD1E1-6474-49CE-8666-F5F2A7588245}"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8CD1E1-6474-49CE-8666-F5F2A7588245}"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8CD1E1-6474-49CE-8666-F5F2A7588245}"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BB116A63-48E0-426B-BFF3-772E882E7FFD}" type="datetimeFigureOut">
              <a:rPr lang="en-US" smtClean="0"/>
              <a:pPr/>
              <a:t>5/2/2017</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DBF8DB8A-7C98-455A-95C2-0F9C66E25095}"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B116A63-48E0-426B-BFF3-772E882E7FFD}" type="datetimeFigureOut">
              <a:rPr lang="en-US" smtClean="0"/>
              <a:pPr/>
              <a:t>5/2/2017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F8DB8A-7C98-455A-95C2-0F9C66E2509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B116A63-48E0-426B-BFF3-772E882E7FFD}" type="datetimeFigureOut">
              <a:rPr lang="en-US" smtClean="0"/>
              <a:pPr/>
              <a:t>5/2/2017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F8DB8A-7C98-455A-95C2-0F9C66E2509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B116A63-48E0-426B-BFF3-772E882E7FFD}" type="datetimeFigureOut">
              <a:rPr lang="en-US" smtClean="0"/>
              <a:pPr/>
              <a:t>5/2/2017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F8DB8A-7C98-455A-95C2-0F9C66E2509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BB116A63-48E0-426B-BFF3-772E882E7FFD}" type="datetimeFigureOut">
              <a:rPr lang="en-US" smtClean="0"/>
              <a:pPr/>
              <a:t>5/2/2017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F8DB8A-7C98-455A-95C2-0F9C66E25095}"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B116A63-48E0-426B-BFF3-772E882E7FFD}" type="datetimeFigureOut">
              <a:rPr lang="en-US" smtClean="0"/>
              <a:pPr/>
              <a:t>5/2/2017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F8DB8A-7C98-455A-95C2-0F9C66E2509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BB116A63-48E0-426B-BFF3-772E882E7FFD}" type="datetimeFigureOut">
              <a:rPr lang="en-US" smtClean="0"/>
              <a:pPr/>
              <a:t>5/2/2017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BF8DB8A-7C98-455A-95C2-0F9C66E2509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BB116A63-48E0-426B-BFF3-772E882E7FFD}" type="datetimeFigureOut">
              <a:rPr lang="en-US" smtClean="0"/>
              <a:pPr/>
              <a:t>5/2/2017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BF8DB8A-7C98-455A-95C2-0F9C66E2509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116A63-48E0-426B-BFF3-772E882E7FFD}" type="datetimeFigureOut">
              <a:rPr lang="en-US" smtClean="0"/>
              <a:pPr/>
              <a:t>5/2/2017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BF8DB8A-7C98-455A-95C2-0F9C66E2509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B116A63-48E0-426B-BFF3-772E882E7FFD}" type="datetimeFigureOut">
              <a:rPr lang="en-US" smtClean="0"/>
              <a:pPr/>
              <a:t>5/2/2017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F8DB8A-7C98-455A-95C2-0F9C66E2509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BB116A63-48E0-426B-BFF3-772E882E7FFD}" type="datetimeFigureOut">
              <a:rPr lang="en-US" smtClean="0"/>
              <a:pPr/>
              <a:t>5/2/2017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DBF8DB8A-7C98-455A-95C2-0F9C66E25095}"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a:t>Click icon to add picture</a:t>
            </a:r>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B116A63-48E0-426B-BFF3-772E882E7FFD}" type="datetimeFigureOut">
              <a:rPr lang="en-US" smtClean="0"/>
              <a:pPr/>
              <a:t>5/2/2017</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BF8DB8A-7C98-455A-95C2-0F9C66E25095}"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18861"/>
            <a:ext cx="9144000" cy="6858001"/>
          </a:xfrm>
          <a:prstGeom prst="rect">
            <a:avLst/>
          </a:prstGeom>
        </p:spPr>
      </p:pic>
      <p:sp>
        <p:nvSpPr>
          <p:cNvPr id="9" name="TextBox 8"/>
          <p:cNvSpPr txBox="1"/>
          <p:nvPr/>
        </p:nvSpPr>
        <p:spPr>
          <a:xfrm>
            <a:off x="304800" y="381000"/>
            <a:ext cx="4397679" cy="369332"/>
          </a:xfrm>
          <a:prstGeom prst="rect">
            <a:avLst/>
          </a:prstGeom>
          <a:noFill/>
        </p:spPr>
        <p:txBody>
          <a:bodyPr wrap="none" rtlCol="0">
            <a:spAutoFit/>
          </a:bodyPr>
          <a:lstStyle/>
          <a:p>
            <a:r>
              <a:rPr lang="en-US" dirty="0"/>
              <a:t>SOCORRO ELECTRIC SERVICE HISTORY</a:t>
            </a:r>
          </a:p>
        </p:txBody>
      </p:sp>
    </p:spTree>
    <p:extLst>
      <p:ext uri="{BB962C8B-B14F-4D97-AF65-F5344CB8AC3E}">
        <p14:creationId xmlns:p14="http://schemas.microsoft.com/office/powerpoint/2010/main" xmlns="" val="18506113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NM PATHWAY TO STATEHOOD</a:t>
            </a:r>
          </a:p>
        </p:txBody>
      </p:sp>
      <p:sp>
        <p:nvSpPr>
          <p:cNvPr id="3" name="Content Placeholder 2"/>
          <p:cNvSpPr>
            <a:spLocks noGrp="1"/>
          </p:cNvSpPr>
          <p:nvPr>
            <p:ph idx="1"/>
          </p:nvPr>
        </p:nvSpPr>
        <p:spPr>
          <a:xfrm>
            <a:off x="457200" y="1935480"/>
            <a:ext cx="8001000" cy="807720"/>
          </a:xfrm>
        </p:spPr>
        <p:txBody>
          <a:bodyPr>
            <a:normAutofit/>
          </a:bodyPr>
          <a:lstStyle/>
          <a:p>
            <a:r>
              <a:rPr lang="en-US" dirty="0"/>
              <a:t>1850 – NM Territory</a:t>
            </a:r>
          </a:p>
        </p:txBody>
      </p:sp>
      <p:sp>
        <p:nvSpPr>
          <p:cNvPr id="4" name="TextBox 3"/>
          <p:cNvSpPr txBox="1"/>
          <p:nvPr/>
        </p:nvSpPr>
        <p:spPr>
          <a:xfrm>
            <a:off x="1660585" y="3073714"/>
            <a:ext cx="1371600" cy="369332"/>
          </a:xfrm>
          <a:prstGeom prst="rect">
            <a:avLst/>
          </a:prstGeom>
          <a:noFill/>
        </p:spPr>
        <p:txBody>
          <a:bodyPr wrap="square" rtlCol="0">
            <a:spAutoFit/>
          </a:bodyPr>
          <a:lstStyle/>
          <a:p>
            <a:r>
              <a:rPr lang="en-US" dirty="0"/>
              <a:t>Clay Allison</a:t>
            </a:r>
          </a:p>
        </p:txBody>
      </p:sp>
      <p:sp>
        <p:nvSpPr>
          <p:cNvPr id="5" name="TextBox 4"/>
          <p:cNvSpPr txBox="1"/>
          <p:nvPr/>
        </p:nvSpPr>
        <p:spPr>
          <a:xfrm>
            <a:off x="2057400" y="3443046"/>
            <a:ext cx="1949570" cy="369332"/>
          </a:xfrm>
          <a:prstGeom prst="rect">
            <a:avLst/>
          </a:prstGeom>
          <a:noFill/>
        </p:spPr>
        <p:txBody>
          <a:bodyPr wrap="square" rtlCol="0">
            <a:spAutoFit/>
          </a:bodyPr>
          <a:lstStyle/>
          <a:p>
            <a:r>
              <a:rPr lang="en-US" dirty="0"/>
              <a:t>Vicente Silva, and</a:t>
            </a:r>
          </a:p>
        </p:txBody>
      </p:sp>
      <p:sp>
        <p:nvSpPr>
          <p:cNvPr id="6" name="TextBox 5"/>
          <p:cNvSpPr txBox="1"/>
          <p:nvPr/>
        </p:nvSpPr>
        <p:spPr>
          <a:xfrm>
            <a:off x="2438400" y="3821668"/>
            <a:ext cx="2362200" cy="369332"/>
          </a:xfrm>
          <a:prstGeom prst="rect">
            <a:avLst/>
          </a:prstGeom>
          <a:noFill/>
        </p:spPr>
        <p:txBody>
          <a:bodyPr wrap="square" rtlCol="0">
            <a:spAutoFit/>
          </a:bodyPr>
          <a:lstStyle/>
          <a:p>
            <a:r>
              <a:rPr lang="en-US" dirty="0"/>
              <a:t>“Black Jack” Ketchum</a:t>
            </a:r>
          </a:p>
        </p:txBody>
      </p:sp>
      <p:sp>
        <p:nvSpPr>
          <p:cNvPr id="9" name="TextBox 8"/>
          <p:cNvSpPr txBox="1"/>
          <p:nvPr/>
        </p:nvSpPr>
        <p:spPr>
          <a:xfrm>
            <a:off x="831202" y="2706926"/>
            <a:ext cx="1401602" cy="369332"/>
          </a:xfrm>
          <a:prstGeom prst="rect">
            <a:avLst/>
          </a:prstGeom>
          <a:noFill/>
        </p:spPr>
        <p:txBody>
          <a:bodyPr wrap="none" rtlCol="0">
            <a:spAutoFit/>
          </a:bodyPr>
          <a:lstStyle/>
          <a:p>
            <a:r>
              <a:rPr lang="en-US" dirty="0"/>
              <a:t>Billy the Kid</a:t>
            </a:r>
          </a:p>
        </p:txBody>
      </p:sp>
      <p:pic>
        <p:nvPicPr>
          <p:cNvPr id="10" name="Picture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991677" y="0"/>
            <a:ext cx="5160645" cy="685800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828925" y="1143000"/>
            <a:ext cx="3486150" cy="457200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048256" y="0"/>
            <a:ext cx="5047488" cy="6858000"/>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471468" y="666331"/>
            <a:ext cx="4216400" cy="5184098"/>
          </a:xfrm>
          <a:prstGeom prst="rect">
            <a:avLst/>
          </a:prstGeom>
        </p:spPr>
      </p:pic>
    </p:spTree>
    <p:extLst>
      <p:ext uri="{BB962C8B-B14F-4D97-AF65-F5344CB8AC3E}">
        <p14:creationId xmlns:p14="http://schemas.microsoft.com/office/powerpoint/2010/main" xmlns="" val="3592294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par>
                          <p:cTn id="8" fill="hold">
                            <p:stCondLst>
                              <p:cond delay="1000"/>
                            </p:stCondLst>
                            <p:childTnLst>
                              <p:par>
                                <p:cTn id="9" presetID="2" presetClass="entr" presetSubtype="8" fill="hold" grpId="0" nodeType="afterEffect">
                                  <p:stCondLst>
                                    <p:cond delay="35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par>
                          <p:cTn id="13" fill="hold">
                            <p:stCondLst>
                              <p:cond delay="5000"/>
                            </p:stCondLst>
                            <p:childTnLst>
                              <p:par>
                                <p:cTn id="14" presetID="10" presetClass="entr" presetSubtype="0" fill="hold" nodeType="afterEffect">
                                  <p:stCondLst>
                                    <p:cond delay="100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par>
                          <p:cTn id="17" fill="hold">
                            <p:stCondLst>
                              <p:cond delay="6500"/>
                            </p:stCondLst>
                            <p:childTnLst>
                              <p:par>
                                <p:cTn id="18" presetID="2" presetClass="entr" presetSubtype="2" fill="hold" grpId="0" nodeType="afterEffect">
                                  <p:stCondLst>
                                    <p:cond delay="150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1+#ppt_w/2"/>
                                          </p:val>
                                        </p:tav>
                                        <p:tav tm="100000">
                                          <p:val>
                                            <p:strVal val="#ppt_x"/>
                                          </p:val>
                                        </p:tav>
                                      </p:tavLst>
                                    </p:anim>
                                    <p:anim calcmode="lin" valueType="num">
                                      <p:cBhvr additive="base">
                                        <p:cTn id="21" dur="500" fill="hold"/>
                                        <p:tgtEl>
                                          <p:spTgt spid="4"/>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par>
                          <p:cTn id="22" fill="hold">
                            <p:stCondLst>
                              <p:cond delay="8500"/>
                            </p:stCondLst>
                            <p:childTnLst>
                              <p:par>
                                <p:cTn id="23" presetID="16" presetClass="entr" presetSubtype="21" fill="hold" nodeType="afterEffect">
                                  <p:stCondLst>
                                    <p:cond delay="100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par>
                          <p:cTn id="26" fill="hold">
                            <p:stCondLst>
                              <p:cond delay="10000"/>
                            </p:stCondLst>
                            <p:childTnLst>
                              <p:par>
                                <p:cTn id="27" presetID="2" presetClass="entr" presetSubtype="9" fill="hold" grpId="0" nodeType="afterEffect">
                                  <p:stCondLst>
                                    <p:cond delay="150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0-#ppt_w/2"/>
                                          </p:val>
                                        </p:tav>
                                        <p:tav tm="100000">
                                          <p:val>
                                            <p:strVal val="#ppt_x"/>
                                          </p:val>
                                        </p:tav>
                                      </p:tavLst>
                                    </p:anim>
                                    <p:anim calcmode="lin" valueType="num">
                                      <p:cBhvr additive="base">
                                        <p:cTn id="30" dur="500" fill="hold"/>
                                        <p:tgtEl>
                                          <p:spTgt spid="5"/>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par>
                          <p:cTn id="31" fill="hold">
                            <p:stCondLst>
                              <p:cond delay="12000"/>
                            </p:stCondLst>
                            <p:childTnLst>
                              <p:par>
                                <p:cTn id="32" presetID="6" presetClass="entr" presetSubtype="16" fill="hold" nodeType="afterEffect">
                                  <p:stCondLst>
                                    <p:cond delay="1000"/>
                                  </p:stCondLst>
                                  <p:childTnLst>
                                    <p:set>
                                      <p:cBhvr>
                                        <p:cTn id="33" dur="1" fill="hold">
                                          <p:stCondLst>
                                            <p:cond delay="0"/>
                                          </p:stCondLst>
                                        </p:cTn>
                                        <p:tgtEl>
                                          <p:spTgt spid="12"/>
                                        </p:tgtEl>
                                        <p:attrNameLst>
                                          <p:attrName>style.visibility</p:attrName>
                                        </p:attrNameLst>
                                      </p:cBhvr>
                                      <p:to>
                                        <p:strVal val="visible"/>
                                      </p:to>
                                    </p:set>
                                    <p:animEffect transition="in" filter="circle(in)">
                                      <p:cBhvr>
                                        <p:cTn id="34" dur="20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par>
                          <p:cTn id="35" fill="hold">
                            <p:stCondLst>
                              <p:cond delay="15000"/>
                            </p:stCondLst>
                            <p:childTnLst>
                              <p:par>
                                <p:cTn id="36" presetID="2" presetClass="entr" presetSubtype="6" fill="hold" grpId="0" nodeType="afterEffect">
                                  <p:stCondLst>
                                    <p:cond delay="150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500" fill="hold"/>
                                        <p:tgtEl>
                                          <p:spTgt spid="6"/>
                                        </p:tgtEl>
                                        <p:attrNameLst>
                                          <p:attrName>ppt_x</p:attrName>
                                        </p:attrNameLst>
                                      </p:cBhvr>
                                      <p:tavLst>
                                        <p:tav tm="0">
                                          <p:val>
                                            <p:strVal val="1+#ppt_w/2"/>
                                          </p:val>
                                        </p:tav>
                                        <p:tav tm="100000">
                                          <p:val>
                                            <p:strVal val="#ppt_x"/>
                                          </p:val>
                                        </p:tav>
                                      </p:tavLst>
                                    </p:anim>
                                    <p:anim calcmode="lin" valueType="num">
                                      <p:cBhvr additive="base">
                                        <p:cTn id="39" dur="500" fill="hold"/>
                                        <p:tgtEl>
                                          <p:spTgt spid="6"/>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par>
                          <p:cTn id="40" fill="hold">
                            <p:stCondLst>
                              <p:cond delay="17000"/>
                            </p:stCondLst>
                            <p:childTnLst>
                              <p:par>
                                <p:cTn id="41" presetID="14" presetClass="entr" presetSubtype="10" fill="hold" nodeType="afterEffect">
                                  <p:stCondLst>
                                    <p:cond delay="1000"/>
                                  </p:stCondLst>
                                  <p:childTnLst>
                                    <p:set>
                                      <p:cBhvr>
                                        <p:cTn id="42" dur="1" fill="hold">
                                          <p:stCondLst>
                                            <p:cond delay="0"/>
                                          </p:stCondLst>
                                        </p:cTn>
                                        <p:tgtEl>
                                          <p:spTgt spid="13"/>
                                        </p:tgtEl>
                                        <p:attrNameLst>
                                          <p:attrName>style.visibility</p:attrName>
                                        </p:attrNameLst>
                                      </p:cBhvr>
                                      <p:to>
                                        <p:strVal val="visible"/>
                                      </p:to>
                                    </p:set>
                                    <p:animEffect transition="in" filter="randombar(horizontal)">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2743200" cy="457200"/>
          </a:xfrm>
        </p:spPr>
        <p:txBody>
          <a:bodyPr>
            <a:normAutofit lnSpcReduction="10000"/>
          </a:bodyPr>
          <a:lstStyle/>
          <a:p>
            <a:r>
              <a:rPr lang="en-US" dirty="0"/>
              <a:t>March 14, 1908</a:t>
            </a:r>
          </a:p>
        </p:txBody>
      </p:sp>
      <p:sp>
        <p:nvSpPr>
          <p:cNvPr id="4" name="Title 1"/>
          <p:cNvSpPr txBox="1">
            <a:spLocks/>
          </p:cNvSpPr>
          <p:nvPr/>
        </p:nvSpPr>
        <p:spPr>
          <a:xfrm>
            <a:off x="2362200" y="100468"/>
            <a:ext cx="4114800" cy="389714"/>
          </a:xfrm>
          <a:prstGeom prst="rect">
            <a:avLst/>
          </a:prstGeom>
        </p:spPr>
        <p:txBody>
          <a:bodyPr vert="horz" lIns="0" rIns="0" bIns="0" anchor="b">
            <a:normAutofit lnSpcReduction="1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2400" dirty="0"/>
              <a:t>ELECTRIC SERVICE TO SOCORRO</a:t>
            </a: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105341" y="0"/>
            <a:ext cx="4933318" cy="6858000"/>
          </a:xfrm>
          <a:prstGeom prst="rect">
            <a:avLst/>
          </a:prstGeom>
        </p:spPr>
      </p:pic>
      <p:sp>
        <p:nvSpPr>
          <p:cNvPr id="6" name="Oval 5"/>
          <p:cNvSpPr/>
          <p:nvPr/>
        </p:nvSpPr>
        <p:spPr>
          <a:xfrm>
            <a:off x="25879" y="1426147"/>
            <a:ext cx="1961072" cy="3886200"/>
          </a:xfrm>
          <a:prstGeom prst="ellipse">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82593" y="1938086"/>
            <a:ext cx="1828800" cy="2862322"/>
          </a:xfrm>
          <a:prstGeom prst="rect">
            <a:avLst/>
          </a:prstGeom>
          <a:noFill/>
        </p:spPr>
        <p:txBody>
          <a:bodyPr wrap="square" rtlCol="0">
            <a:spAutoFit/>
          </a:bodyPr>
          <a:lstStyle/>
          <a:p>
            <a:r>
              <a:rPr lang="en-US" sz="1200" dirty="0"/>
              <a:t>Territory of New Mexico </a:t>
            </a:r>
          </a:p>
          <a:p>
            <a:r>
              <a:rPr lang="en-US" sz="1200" dirty="0"/>
              <a:t>Office of the Secretary </a:t>
            </a:r>
          </a:p>
          <a:p>
            <a:r>
              <a:rPr lang="en-US" sz="1200" dirty="0"/>
              <a:t>Certificate of Corporation</a:t>
            </a:r>
          </a:p>
          <a:p>
            <a:r>
              <a:rPr lang="en-US" sz="1200" dirty="0"/>
              <a:t> I, Nathan Jaffa, ,Sec. of the Territory of New Mexico, do hereby certify that there was filed for record in this office at 2:00 PM on the fourteenth day of March, A. D. 1908, Articles of Incorporation of the Socorro Electric Company (No.. 5368)</a:t>
            </a:r>
          </a:p>
        </p:txBody>
      </p:sp>
      <p:cxnSp>
        <p:nvCxnSpPr>
          <p:cNvPr id="9" name="Straight Arrow Connector 8"/>
          <p:cNvCxnSpPr/>
          <p:nvPr/>
        </p:nvCxnSpPr>
        <p:spPr>
          <a:xfrm flipH="1">
            <a:off x="1828800" y="1752600"/>
            <a:ext cx="33528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5879" y="5429425"/>
            <a:ext cx="1802921" cy="861774"/>
          </a:xfrm>
          <a:prstGeom prst="rect">
            <a:avLst/>
          </a:prstGeom>
          <a:noFill/>
        </p:spPr>
        <p:txBody>
          <a:bodyPr wrap="square" rtlCol="0">
            <a:spAutoFit/>
          </a:bodyPr>
          <a:lstStyle/>
          <a:p>
            <a:r>
              <a:rPr lang="en-US" sz="1000" dirty="0"/>
              <a:t>Dr. Woods of Chicago Led the effort to construct Socorro’s first power plant and distribution poles and wires for $20,000</a:t>
            </a:r>
          </a:p>
        </p:txBody>
      </p:sp>
    </p:spTree>
    <p:extLst>
      <p:ext uri="{BB962C8B-B14F-4D97-AF65-F5344CB8AC3E}">
        <p14:creationId xmlns:p14="http://schemas.microsoft.com/office/powerpoint/2010/main" xmlns="" val="3484206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set>
                                      <p:cBhvr override="childStyle">
                                        <p:cTn dur="1" fill="hold" display="0" masterRel="nextClick" afterEffect="1"/>
                                        <p:tgtEl>
                                          <p:spTgt spid="3">
                                            <p:txEl>
                                              <p:pRg st="0" end="0"/>
                                            </p:txEl>
                                          </p:spTgt>
                                        </p:tgtEl>
                                        <p:attrNameLst>
                                          <p:attrName>style.visibility</p:attrName>
                                        </p:attrNameLst>
                                      </p:cBhvr>
                                      <p:to>
                                        <p:strVal val="hidden"/>
                                      </p:to>
                                    </p:set>
                                  </p:subTnLst>
                                </p:cTn>
                              </p:par>
                            </p:childTnLst>
                          </p:cTn>
                        </p:par>
                        <p:par>
                          <p:cTn id="8" fill="hold">
                            <p:stCondLst>
                              <p:cond delay="1000"/>
                            </p:stCondLst>
                            <p:childTnLst>
                              <p:par>
                                <p:cTn id="9" presetID="10" presetClass="entr" presetSubtype="0" fill="hold"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2500"/>
                            </p:stCondLst>
                            <p:childTnLst>
                              <p:par>
                                <p:cTn id="13" presetID="0" presetClass="path" presetSubtype="0" accel="50000" decel="50000" fill="hold" nodeType="afterEffect">
                                  <p:stCondLst>
                                    <p:cond delay="1000"/>
                                  </p:stCondLst>
                                  <p:childTnLst>
                                    <p:animMotion origin="layout" path="M 1.94444E-6 3.7037E-6 C 0.00312 0.00555 0.00677 0.00902 0.01041 0.01389 C 0.0118 0.01574 0.01267 0.01805 0.01406 0.02014 C 0.01493 0.02152 0.01597 0.02268 0.01701 0.02384 C 0.01875 0.03125 0.02291 0.03541 0.02726 0.04027 C 0.0309 0.05208 0.03837 0.06157 0.04427 0.07176 C 0.04826 0.0787 0.05104 0.08611 0.05469 0.09305 C 0.05642 0.10277 0.05434 0.09351 0.05851 0.10439 C 0.05885 0.10555 0.06024 0.11273 0.06041 0.11319 C 0.06371 0.1243 0.06753 0.13541 0.0717 0.14583 C 0.07413 0.15995 0.08194 0.17731 0.08958 0.1875 C 0.09132 0.19467 0.08906 0.18796 0.09427 0.1949 C 0.09913 0.20139 0.10243 0.20764 0.10851 0.2125 C 0.1118 0.21944 0.11927 0.22384 0.12535 0.22639 C 0.13264 0.23264 0.14479 0.23194 0.15278 0.23264 C 0.17222 0.23194 0.18246 0.23171 0.19896 0.22893 C 0.20469 0.22662 0.21041 0.2243 0.21597 0.22129 C 0.22864 0.21458 0.20937 0.21967 0.22535 0.21643 C 0.23107 0.21064 0.2342 0.20717 0.24045 0.2037 C 0.24149 0.20254 0.24236 0.20115 0.2434 0.2 C 0.24444 0.19884 0.24601 0.19861 0.24705 0.19745 C 0.26128 0.18171 0.24844 0.19305 0.2566 0.18611 C 0.25989 0.17986 0.26857 0.16713 0.27066 0.15972 C 0.27274 0.15254 0.27621 0.14722 0.28021 0.14213 C 0.28246 0.13264 0.28819 0.12592 0.29149 0.11689 C 0.29375 0.10416 0.2934 0.10416 0.2934 0.08564 " pathEditMode="relative" ptsTypes="fffffffffffffffffffffffffA">
                                      <p:cBhvr>
                                        <p:cTn id="14" dur="2000" fill="hold"/>
                                        <p:tgtEl>
                                          <p:spTgt spid="5"/>
                                        </p:tgtEl>
                                        <p:attrNameLst>
                                          <p:attrName>ppt_x</p:attrName>
                                          <p:attrName>ppt_y</p:attrName>
                                        </p:attrNameLst>
                                      </p:cBhvr>
                                    </p:animMotion>
                                  </p:childTnLst>
                                </p:cTn>
                              </p:par>
                            </p:childTnLst>
                          </p:cTn>
                        </p:par>
                        <p:par>
                          <p:cTn id="15" fill="hold">
                            <p:stCondLst>
                              <p:cond delay="5500"/>
                            </p:stCondLst>
                            <p:childTnLst>
                              <p:par>
                                <p:cTn id="16" presetID="22" presetClass="entr" presetSubtype="1"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up)">
                                      <p:cBhvr>
                                        <p:cTn id="18" dur="500"/>
                                        <p:tgtEl>
                                          <p:spTgt spid="9"/>
                                        </p:tgtEl>
                                      </p:cBhvr>
                                    </p:animEffect>
                                  </p:childTnLst>
                                </p:cTn>
                              </p:par>
                            </p:childTnLst>
                          </p:cTn>
                        </p:par>
                        <p:par>
                          <p:cTn id="19" fill="hold">
                            <p:stCondLst>
                              <p:cond delay="6000"/>
                            </p:stCondLst>
                            <p:childTnLst>
                              <p:par>
                                <p:cTn id="20" presetID="10" presetClass="entr" presetSubtype="0" fill="hold" grpId="0" nodeType="afterEffect">
                                  <p:stCondLst>
                                    <p:cond delay="5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par>
                          <p:cTn id="23" fill="hold">
                            <p:stCondLst>
                              <p:cond delay="7000"/>
                            </p:stCondLst>
                            <p:childTnLst>
                              <p:par>
                                <p:cTn id="24" presetID="16" presetClass="entr" presetSubtype="21" fill="hold" grpId="0" nodeType="afterEffect">
                                  <p:stCondLst>
                                    <p:cond delay="100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par>
                          <p:cTn id="27" fill="hold">
                            <p:stCondLst>
                              <p:cond delay="8500"/>
                            </p:stCondLst>
                            <p:childTnLst>
                              <p:par>
                                <p:cTn id="28" presetID="53" presetClass="entr" presetSubtype="16" fill="hold" grpId="0" nodeType="afterEffect">
                                  <p:stCondLst>
                                    <p:cond delay="300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7"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9242" y="1905000"/>
            <a:ext cx="3404558" cy="533400"/>
          </a:xfrm>
        </p:spPr>
        <p:txBody>
          <a:bodyPr>
            <a:normAutofit/>
          </a:bodyPr>
          <a:lstStyle/>
          <a:p>
            <a:r>
              <a:rPr lang="en-US" dirty="0"/>
              <a:t>March 16, 1908</a:t>
            </a: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093877" y="0"/>
            <a:ext cx="4956246" cy="6858000"/>
          </a:xfrm>
          <a:prstGeom prst="rect">
            <a:avLst/>
          </a:prstGeom>
        </p:spPr>
      </p:pic>
      <p:sp>
        <p:nvSpPr>
          <p:cNvPr id="6" name="Oval 5"/>
          <p:cNvSpPr/>
          <p:nvPr/>
        </p:nvSpPr>
        <p:spPr>
          <a:xfrm>
            <a:off x="7239000" y="2743200"/>
            <a:ext cx="1652677" cy="3886200"/>
          </a:xfrm>
          <a:prstGeom prst="ellipse">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315200" y="3420374"/>
            <a:ext cx="1652677" cy="2862322"/>
          </a:xfrm>
          <a:prstGeom prst="rect">
            <a:avLst/>
          </a:prstGeom>
          <a:noFill/>
        </p:spPr>
        <p:txBody>
          <a:bodyPr wrap="square" rtlCol="0">
            <a:spAutoFit/>
          </a:bodyPr>
          <a:lstStyle/>
          <a:p>
            <a:r>
              <a:rPr lang="en-US" sz="1000" dirty="0"/>
              <a:t>“Be it ordained city Council of the City of Socorro:</a:t>
            </a:r>
          </a:p>
          <a:p>
            <a:r>
              <a:rPr lang="en-US" sz="1000" dirty="0"/>
              <a:t>Section 1. There is hereby given and granted to the Socorro Electric Company, a corporation organized under the laws of the territory of New Mexico, the right, privilege and franchise to construct, maintain and operated a Power Plant within said city:” … Passed by the City Council of the City of Socorro, this 16</a:t>
            </a:r>
            <a:r>
              <a:rPr lang="en-US" sz="1000" baseline="30000" dirty="0"/>
              <a:t>th</a:t>
            </a:r>
            <a:r>
              <a:rPr lang="en-US" sz="1000" dirty="0"/>
              <a:t> day of March, A.D.1908   H.O. Bursum</a:t>
            </a:r>
          </a:p>
        </p:txBody>
      </p:sp>
      <p:cxnSp>
        <p:nvCxnSpPr>
          <p:cNvPr id="11" name="Straight Arrow Connector 10"/>
          <p:cNvCxnSpPr/>
          <p:nvPr/>
        </p:nvCxnSpPr>
        <p:spPr>
          <a:xfrm>
            <a:off x="2819400" y="2599426"/>
            <a:ext cx="4495800" cy="12867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p:nvSpPr>
        <p:spPr>
          <a:xfrm>
            <a:off x="2514600" y="76200"/>
            <a:ext cx="4114800" cy="389714"/>
          </a:xfrm>
          <a:prstGeom prst="rect">
            <a:avLst/>
          </a:prstGeom>
        </p:spPr>
        <p:txBody>
          <a:bodyPr vert="horz" lIns="0" rIns="0" bIns="0" anchor="b">
            <a:normAutofit lnSpcReduction="1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2400" dirty="0"/>
              <a:t>ELECTRIC SERVICE TO SOCORRO</a:t>
            </a:r>
          </a:p>
        </p:txBody>
      </p:sp>
      <p:sp>
        <p:nvSpPr>
          <p:cNvPr id="2" name="Oval 1"/>
          <p:cNvSpPr/>
          <p:nvPr/>
        </p:nvSpPr>
        <p:spPr>
          <a:xfrm>
            <a:off x="3276600" y="936185"/>
            <a:ext cx="914400" cy="677086"/>
          </a:xfrm>
          <a:prstGeom prst="ellipse">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207661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500"/>
                            </p:stCondLst>
                            <p:childTnLst>
                              <p:par>
                                <p:cTn id="8" presetID="10" presetClass="entr" presetSubtype="0" fill="hold" nodeType="afterEffect">
                                  <p:stCondLst>
                                    <p:cond delay="10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2000"/>
                            </p:stCondLst>
                            <p:childTnLst>
                              <p:par>
                                <p:cTn id="12" presetID="0" presetClass="path" presetSubtype="0" accel="50000" decel="50000" fill="hold" nodeType="afterEffect">
                                  <p:stCondLst>
                                    <p:cond delay="1000"/>
                                  </p:stCondLst>
                                  <p:childTnLst>
                                    <p:animMotion origin="layout" path="M 0.06667 0.0706 C 0.0658 0.07708 0.06615 0.08403 0.06424 0.09028 C 0.06111 0.10093 0.05156 0.11435 0.0401 0.11667 C 0.03142 0.12083 0.02309 0.12199 0.01354 0.12292 C -0.01007 0.12731 -0.04375 0.12199 -0.06892 0.1206 C -0.0783 0.11944 -0.0875 0.11806 -0.09687 0.11667 C -0.10747 0.11296 -0.11997 0.11157 -0.13108 0.10926 C -0.13542 0.10718 -0.13976 0.10602 -0.14444 0.10486 C -0.14861 0.10208 -0.15347 0.10069 -0.15764 0.09792 C -0.16215 0.09468 -0.16615 0.0912 -0.17083 0.08796 C -0.17448 0.08264 -0.18229 0.07986 -0.18802 0.07662 C -0.19149 0.07431 -0.19497 0.0706 -0.19878 0.06898 C -0.20156 0.06644 -0.20434 0.06458 -0.20747 0.06227 C -0.20885 0.06111 -0.21198 0.05926 -0.21198 0.05949 C -0.21441 0.05579 -0.21476 0.05787 -0.21667 0.05556 " pathEditMode="relative" rAng="0" ptsTypes="ffffffffffffffA">
                                      <p:cBhvr>
                                        <p:cTn id="13" dur="2000" fill="hold"/>
                                        <p:tgtEl>
                                          <p:spTgt spid="5"/>
                                        </p:tgtEl>
                                        <p:attrNameLst>
                                          <p:attrName>ppt_x</p:attrName>
                                          <p:attrName>ppt_y</p:attrName>
                                        </p:attrNameLst>
                                      </p:cBhvr>
                                      <p:rCtr x="-14167" y="2083"/>
                                    </p:animMotion>
                                  </p:childTnLst>
                                </p:cTn>
                              </p:par>
                            </p:childTnLst>
                          </p:cTn>
                        </p:par>
                        <p:par>
                          <p:cTn id="14" fill="hold">
                            <p:stCondLst>
                              <p:cond delay="5000"/>
                            </p:stCondLst>
                            <p:childTnLst>
                              <p:par>
                                <p:cTn id="15" presetID="22" presetClass="entr" presetSubtype="8"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5500"/>
                            </p:stCondLst>
                            <p:childTnLst>
                              <p:par>
                                <p:cTn id="19" presetID="6" presetClass="entr" presetSubtype="16"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500"/>
                                        <p:tgtEl>
                                          <p:spTgt spid="6"/>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par>
                          <p:cTn id="25" fill="hold">
                            <p:stCondLst>
                              <p:cond delay="6000"/>
                            </p:stCondLst>
                            <p:childTnLst>
                              <p:par>
                                <p:cTn id="26" presetID="10" presetClass="entr" presetSubtype="0" fill="hold" grpId="0" nodeType="afterEffect">
                                  <p:stCondLst>
                                    <p:cond delay="1000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7" grpId="0"/>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1908 - 1944</a:t>
            </a:r>
          </a:p>
        </p:txBody>
      </p:sp>
      <p:sp>
        <p:nvSpPr>
          <p:cNvPr id="3" name="Content Placeholder 2"/>
          <p:cNvSpPr>
            <a:spLocks noGrp="1"/>
          </p:cNvSpPr>
          <p:nvPr>
            <p:ph idx="1"/>
          </p:nvPr>
        </p:nvSpPr>
        <p:spPr/>
        <p:txBody>
          <a:bodyPr/>
          <a:lstStyle/>
          <a:p>
            <a:r>
              <a:rPr lang="en-US" dirty="0"/>
              <a:t>NM Public Service Company</a:t>
            </a:r>
          </a:p>
        </p:txBody>
      </p:sp>
    </p:spTree>
    <p:extLst>
      <p:ext uri="{BB962C8B-B14F-4D97-AF65-F5344CB8AC3E}">
        <p14:creationId xmlns:p14="http://schemas.microsoft.com/office/powerpoint/2010/main" xmlns="" val="12476722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6705600" cy="438912"/>
          </a:xfrm>
        </p:spPr>
        <p:txBody>
          <a:bodyPr>
            <a:noAutofit/>
          </a:bodyPr>
          <a:lstStyle/>
          <a:p>
            <a:pPr algn="ctr"/>
            <a:r>
              <a:rPr lang="en-US" sz="2400" dirty="0"/>
              <a:t>CITY OF SOCORRO PROPOSES TO PURCHASE THE SOCORRO POWER PLANT </a:t>
            </a:r>
          </a:p>
        </p:txBody>
      </p:sp>
      <p:sp>
        <p:nvSpPr>
          <p:cNvPr id="6" name="TextBox 5"/>
          <p:cNvSpPr txBox="1"/>
          <p:nvPr/>
        </p:nvSpPr>
        <p:spPr>
          <a:xfrm>
            <a:off x="95600" y="2133601"/>
            <a:ext cx="3561999" cy="1200329"/>
          </a:xfrm>
          <a:prstGeom prst="rect">
            <a:avLst/>
          </a:prstGeom>
          <a:noFill/>
        </p:spPr>
        <p:txBody>
          <a:bodyPr wrap="square" rtlCol="0">
            <a:spAutoFit/>
          </a:bodyPr>
          <a:lstStyle/>
          <a:p>
            <a:r>
              <a:rPr lang="en-US" dirty="0"/>
              <a:t>December 1944</a:t>
            </a:r>
          </a:p>
          <a:p>
            <a:r>
              <a:rPr lang="en-US" dirty="0"/>
              <a:t>City of Socorro </a:t>
            </a:r>
          </a:p>
          <a:p>
            <a:r>
              <a:rPr lang="en-US" dirty="0"/>
              <a:t>Contemplates establishment of municipal power utility</a:t>
            </a:r>
          </a:p>
        </p:txBody>
      </p:sp>
      <p:pic>
        <p:nvPicPr>
          <p:cNvPr id="10" name="Picture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724400" y="76200"/>
            <a:ext cx="4369280" cy="6741572"/>
          </a:xfrm>
          <a:prstGeom prst="rect">
            <a:avLst/>
          </a:prstGeom>
        </p:spPr>
      </p:pic>
      <p:sp>
        <p:nvSpPr>
          <p:cNvPr id="11" name="Rectangle 10"/>
          <p:cNvSpPr/>
          <p:nvPr/>
        </p:nvSpPr>
        <p:spPr>
          <a:xfrm>
            <a:off x="4724400" y="914400"/>
            <a:ext cx="4369280" cy="5867401"/>
          </a:xfrm>
          <a:prstGeom prst="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479105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par>
                          <p:cTn id="10" fill="hold">
                            <p:stCondLst>
                              <p:cond delay="500"/>
                            </p:stCondLst>
                            <p:childTnLst>
                              <p:par>
                                <p:cTn id="11" presetID="31" presetClass="entr" presetSubtype="0" fill="hold" nodeType="afterEffect">
                                  <p:stCondLst>
                                    <p:cond delay="500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childTnLst>
                          </p:cTn>
                        </p:par>
                        <p:par>
                          <p:cTn id="17" fill="hold">
                            <p:stCondLst>
                              <p:cond delay="6500"/>
                            </p:stCondLst>
                            <p:childTnLst>
                              <p:par>
                                <p:cTn id="18" presetID="10" presetClass="entr" presetSubtype="0" fill="hold" grpId="0" nodeType="afterEffect">
                                  <p:stCondLst>
                                    <p:cond delay="1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838200"/>
            <a:ext cx="3581400" cy="457200"/>
          </a:xfrm>
        </p:spPr>
        <p:txBody>
          <a:bodyPr>
            <a:normAutofit fontScale="90000"/>
          </a:bodyPr>
          <a:lstStyle/>
          <a:p>
            <a:r>
              <a:rPr lang="en-US" sz="2800" dirty="0"/>
              <a:t>SOCORRO ELECTRTIC COOP</a:t>
            </a: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333516" y="0"/>
            <a:ext cx="4476968" cy="6858000"/>
          </a:xfrm>
          <a:prstGeom prst="rect">
            <a:avLst/>
          </a:prstGeom>
        </p:spPr>
      </p:pic>
      <p:sp>
        <p:nvSpPr>
          <p:cNvPr id="5" name="Oval 4"/>
          <p:cNvSpPr/>
          <p:nvPr/>
        </p:nvSpPr>
        <p:spPr>
          <a:xfrm>
            <a:off x="4800600" y="4876800"/>
            <a:ext cx="2133600" cy="1447800"/>
          </a:xfrm>
          <a:prstGeom prst="ellipse">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1293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10" presetClass="entr" presetSubtype="0" fill="hold" grpId="0" nodeType="afterEffect">
                                  <p:stCondLst>
                                    <p:cond delay="15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181600" y="1600200"/>
            <a:ext cx="3248025" cy="4981575"/>
          </a:xfrm>
          <a:prstGeom prst="rect">
            <a:avLst/>
          </a:prstGeom>
        </p:spPr>
      </p:pic>
      <p:sp>
        <p:nvSpPr>
          <p:cNvPr id="6" name="Explosion 2 5"/>
          <p:cNvSpPr/>
          <p:nvPr/>
        </p:nvSpPr>
        <p:spPr>
          <a:xfrm>
            <a:off x="5638800" y="1219200"/>
            <a:ext cx="2286000" cy="2819400"/>
          </a:xfrm>
          <a:prstGeom prst="irregularSeal2">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14400" y="1676400"/>
            <a:ext cx="3381375" cy="3743325"/>
          </a:xfrm>
          <a:prstGeom prst="rect">
            <a:avLst/>
          </a:prstGeom>
        </p:spPr>
      </p:pic>
      <p:sp>
        <p:nvSpPr>
          <p:cNvPr id="8" name="Oval 7"/>
          <p:cNvSpPr/>
          <p:nvPr/>
        </p:nvSpPr>
        <p:spPr>
          <a:xfrm>
            <a:off x="2362200" y="1905000"/>
            <a:ext cx="1524000" cy="1643062"/>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85800" y="5565338"/>
            <a:ext cx="3352800" cy="861774"/>
          </a:xfrm>
          <a:prstGeom prst="rect">
            <a:avLst/>
          </a:prstGeom>
          <a:noFill/>
        </p:spPr>
        <p:txBody>
          <a:bodyPr wrap="square" rtlCol="0">
            <a:spAutoFit/>
          </a:bodyPr>
          <a:lstStyle/>
          <a:p>
            <a:r>
              <a:rPr lang="en-US" sz="1000" dirty="0"/>
              <a:t>The sale of the New Mexico Public Service Company’s generation and distribution facilities in Socorro County was approved in July 1945 by  the Securities and Exchange Commission to the Socorro Electric Cooperative for $160,000</a:t>
            </a:r>
          </a:p>
        </p:txBody>
      </p:sp>
      <p:cxnSp>
        <p:nvCxnSpPr>
          <p:cNvPr id="11" name="Straight Arrow Connector 10"/>
          <p:cNvCxnSpPr/>
          <p:nvPr/>
        </p:nvCxnSpPr>
        <p:spPr>
          <a:xfrm flipH="1">
            <a:off x="1905000" y="2726531"/>
            <a:ext cx="990600" cy="28388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114800" y="1905000"/>
            <a:ext cx="976358" cy="276999"/>
          </a:xfrm>
          <a:prstGeom prst="rect">
            <a:avLst/>
          </a:prstGeom>
          <a:noFill/>
        </p:spPr>
        <p:txBody>
          <a:bodyPr wrap="none" rtlCol="0">
            <a:spAutoFit/>
          </a:bodyPr>
          <a:lstStyle/>
          <a:p>
            <a:r>
              <a:rPr lang="en-US" sz="1200" dirty="0"/>
              <a:t>August 1945</a:t>
            </a:r>
          </a:p>
        </p:txBody>
      </p:sp>
      <p:sp>
        <p:nvSpPr>
          <p:cNvPr id="15" name="Title 1"/>
          <p:cNvSpPr txBox="1">
            <a:spLocks/>
          </p:cNvSpPr>
          <p:nvPr/>
        </p:nvSpPr>
        <p:spPr>
          <a:xfrm>
            <a:off x="2895600" y="187581"/>
            <a:ext cx="4114800" cy="389714"/>
          </a:xfrm>
          <a:prstGeom prst="rect">
            <a:avLst/>
          </a:prstGeom>
        </p:spPr>
        <p:txBody>
          <a:bodyPr vert="horz" lIns="0" rIns="0" bIns="0" anchor="b">
            <a:normAutofit lnSpcReduction="1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2400" dirty="0"/>
              <a:t>ELECTRIC SERVICE TO SOCORRO</a:t>
            </a:r>
          </a:p>
        </p:txBody>
      </p:sp>
      <p:sp>
        <p:nvSpPr>
          <p:cNvPr id="16" name="Content Placeholder 2"/>
          <p:cNvSpPr>
            <a:spLocks noGrp="1"/>
          </p:cNvSpPr>
          <p:nvPr>
            <p:ph idx="1"/>
          </p:nvPr>
        </p:nvSpPr>
        <p:spPr>
          <a:xfrm>
            <a:off x="533400" y="990600"/>
            <a:ext cx="1270958" cy="457200"/>
          </a:xfrm>
        </p:spPr>
        <p:txBody>
          <a:bodyPr>
            <a:normAutofit lnSpcReduction="10000"/>
          </a:bodyPr>
          <a:lstStyle/>
          <a:p>
            <a:r>
              <a:rPr lang="en-US" dirty="0"/>
              <a:t>1945</a:t>
            </a:r>
          </a:p>
        </p:txBody>
      </p:sp>
    </p:spTree>
    <p:extLst>
      <p:ext uri="{BB962C8B-B14F-4D97-AF65-F5344CB8AC3E}">
        <p14:creationId xmlns:p14="http://schemas.microsoft.com/office/powerpoint/2010/main" xmlns="" val="136197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1000"/>
                                  </p:stCondLst>
                                  <p:childTnLst>
                                    <p:set>
                                      <p:cBhvr>
                                        <p:cTn id="9" dur="1" fill="hold">
                                          <p:stCondLst>
                                            <p:cond delay="0"/>
                                          </p:stCondLst>
                                        </p:cTn>
                                        <p:tgtEl>
                                          <p:spTgt spid="7"/>
                                        </p:tgtEl>
                                        <p:attrNameLst>
                                          <p:attrName>style.visibility</p:attrName>
                                        </p:attrNameLst>
                                      </p:cBhvr>
                                      <p:to>
                                        <p:strVal val="visible"/>
                                      </p:to>
                                    </p:set>
                                  </p:childTnLst>
                                </p:cTn>
                              </p:par>
                            </p:childTnLst>
                          </p:cTn>
                        </p:par>
                        <p:par>
                          <p:cTn id="10" fill="hold">
                            <p:stCondLst>
                              <p:cond delay="1500"/>
                            </p:stCondLst>
                            <p:childTnLst>
                              <p:par>
                                <p:cTn id="11" presetID="10" presetClass="entr" presetSubtype="0" fill="hold" grpId="0" nodeType="afterEffect">
                                  <p:stCondLst>
                                    <p:cond delay="5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par>
                          <p:cTn id="14" fill="hold">
                            <p:stCondLst>
                              <p:cond delay="2500"/>
                            </p:stCondLst>
                            <p:childTnLst>
                              <p:par>
                                <p:cTn id="15" presetID="22" presetClass="entr" presetSubtype="1" fill="hold" nodeType="afterEffect">
                                  <p:stCondLst>
                                    <p:cond delay="50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3500"/>
                            </p:stCondLst>
                            <p:childTnLst>
                              <p:par>
                                <p:cTn id="19" presetID="53" presetClass="entr" presetSubtype="16" fill="hold" grpId="0" nodeType="afterEffect">
                                  <p:stCondLst>
                                    <p:cond delay="100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par>
                          <p:cTn id="24" fill="hold">
                            <p:stCondLst>
                              <p:cond delay="5000"/>
                            </p:stCondLst>
                            <p:childTnLst>
                              <p:par>
                                <p:cTn id="25" presetID="10" presetClass="entr" presetSubtype="0" fill="hold" grpId="0" nodeType="afterEffect">
                                  <p:stCondLst>
                                    <p:cond delay="300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8500"/>
                            </p:stCondLst>
                            <p:childTnLst>
                              <p:par>
                                <p:cTn id="29" presetID="16" presetClass="entr" presetSubtype="21" fill="hold" nodeType="afterEffect">
                                  <p:stCondLst>
                                    <p:cond delay="1500"/>
                                  </p:stCondLst>
                                  <p:childTnLst>
                                    <p:set>
                                      <p:cBhvr>
                                        <p:cTn id="30" dur="1" fill="hold">
                                          <p:stCondLst>
                                            <p:cond delay="0"/>
                                          </p:stCondLst>
                                        </p:cTn>
                                        <p:tgtEl>
                                          <p:spTgt spid="5"/>
                                        </p:tgtEl>
                                        <p:attrNameLst>
                                          <p:attrName>style.visibility</p:attrName>
                                        </p:attrNameLst>
                                      </p:cBhvr>
                                      <p:to>
                                        <p:strVal val="visible"/>
                                      </p:to>
                                    </p:set>
                                    <p:animEffect transition="in" filter="barn(inVertical)">
                                      <p:cBhvr>
                                        <p:cTn id="31" dur="500"/>
                                        <p:tgtEl>
                                          <p:spTgt spid="5"/>
                                        </p:tgtEl>
                                      </p:cBhvr>
                                    </p:animEffect>
                                  </p:childTnLst>
                                </p:cTn>
                              </p:par>
                            </p:childTnLst>
                          </p:cTn>
                        </p:par>
                        <p:par>
                          <p:cTn id="32" fill="hold">
                            <p:stCondLst>
                              <p:cond delay="10500"/>
                            </p:stCondLst>
                            <p:childTnLst>
                              <p:par>
                                <p:cTn id="33" presetID="6" presetClass="entr" presetSubtype="16" fill="hold" grpId="0" nodeType="afterEffect">
                                  <p:stCondLst>
                                    <p:cond delay="1000"/>
                                  </p:stCondLst>
                                  <p:childTnLst>
                                    <p:set>
                                      <p:cBhvr>
                                        <p:cTn id="34" dur="1" fill="hold">
                                          <p:stCondLst>
                                            <p:cond delay="0"/>
                                          </p:stCondLst>
                                        </p:cTn>
                                        <p:tgtEl>
                                          <p:spTgt spid="6"/>
                                        </p:tgtEl>
                                        <p:attrNameLst>
                                          <p:attrName>style.visibility</p:attrName>
                                        </p:attrNameLst>
                                      </p:cBhvr>
                                      <p:to>
                                        <p:strVal val="visible"/>
                                      </p:to>
                                    </p:set>
                                    <p:animEffect transition="in" filter="circle(in)">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p:bldP spid="12"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5262"/>
            <a:ext cx="7543800" cy="1219200"/>
          </a:xfrm>
        </p:spPr>
        <p:txBody>
          <a:bodyPr>
            <a:normAutofit/>
          </a:bodyPr>
          <a:lstStyle/>
          <a:p>
            <a:pPr algn="ctr"/>
            <a:r>
              <a:rPr lang="en-US" dirty="0"/>
              <a:t>ELECTRIC ENERGY’s FUTURE</a:t>
            </a:r>
          </a:p>
        </p:txBody>
      </p:sp>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18152" y="2133600"/>
            <a:ext cx="6583895" cy="3726484"/>
          </a:xfrm>
          <a:prstGeom prst="rect">
            <a:avLst/>
          </a:prstGeom>
        </p:spPr>
      </p:pic>
      <p:sp>
        <p:nvSpPr>
          <p:cNvPr id="9" name="Oval 8"/>
          <p:cNvSpPr/>
          <p:nvPr/>
        </p:nvSpPr>
        <p:spPr>
          <a:xfrm>
            <a:off x="2590800" y="2590800"/>
            <a:ext cx="609600" cy="609600"/>
          </a:xfrm>
          <a:prstGeom prst="ellipse">
            <a:avLst/>
          </a:prstGeom>
          <a:solidFill>
            <a:srgbClr val="FFC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057400" y="3048000"/>
            <a:ext cx="609600" cy="609600"/>
          </a:xfrm>
          <a:prstGeom prst="ellipse">
            <a:avLst/>
          </a:prstGeom>
          <a:solidFill>
            <a:schemeClr val="tx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133600" y="4362462"/>
            <a:ext cx="609600" cy="609600"/>
          </a:xfrm>
          <a:prstGeom prst="ellipse">
            <a:avLst/>
          </a:prstGeom>
          <a:solidFill>
            <a:srgbClr val="7030A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590800" y="4819662"/>
            <a:ext cx="609600" cy="609600"/>
          </a:xfrm>
          <a:prstGeom prst="ellipse">
            <a:avLst/>
          </a:prstGeom>
          <a:solidFill>
            <a:srgbClr val="00B05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ar: 7 Points 12"/>
          <p:cNvSpPr/>
          <p:nvPr/>
        </p:nvSpPr>
        <p:spPr>
          <a:xfrm>
            <a:off x="1524000" y="3581400"/>
            <a:ext cx="762000" cy="781062"/>
          </a:xfrm>
          <a:prstGeom prst="star7">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522092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6" presetClass="entr" presetSubtype="21" fill="hold" grpId="0" nodeType="afterEffect">
                                  <p:stCondLst>
                                    <p:cond delay="100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par>
                          <p:cTn id="11" fill="hold">
                            <p:stCondLst>
                              <p:cond delay="1500"/>
                            </p:stCondLst>
                            <p:childTnLst>
                              <p:par>
                                <p:cTn id="12" presetID="22" presetClass="entr" presetSubtype="4" fill="hold" grpId="0" nodeType="afterEffect">
                                  <p:stCondLst>
                                    <p:cond delay="100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childTnLst>
                          </p:cTn>
                        </p:par>
                        <p:par>
                          <p:cTn id="15" fill="hold">
                            <p:stCondLst>
                              <p:cond delay="3000"/>
                            </p:stCondLst>
                            <p:childTnLst>
                              <p:par>
                                <p:cTn id="16" presetID="6" presetClass="entr" presetSubtype="16" fill="hold" grpId="0" nodeType="afterEffect">
                                  <p:stCondLst>
                                    <p:cond delay="1000"/>
                                  </p:stCondLst>
                                  <p:childTnLst>
                                    <p:set>
                                      <p:cBhvr>
                                        <p:cTn id="17" dur="1" fill="hold">
                                          <p:stCondLst>
                                            <p:cond delay="0"/>
                                          </p:stCondLst>
                                        </p:cTn>
                                        <p:tgtEl>
                                          <p:spTgt spid="12"/>
                                        </p:tgtEl>
                                        <p:attrNameLst>
                                          <p:attrName>style.visibility</p:attrName>
                                        </p:attrNameLst>
                                      </p:cBhvr>
                                      <p:to>
                                        <p:strVal val="visible"/>
                                      </p:to>
                                    </p:set>
                                    <p:animEffect transition="in" filter="circle(in)">
                                      <p:cBhvr>
                                        <p:cTn id="18" dur="2000"/>
                                        <p:tgtEl>
                                          <p:spTgt spid="12"/>
                                        </p:tgtEl>
                                      </p:cBhvr>
                                    </p:animEffect>
                                  </p:childTnLst>
                                </p:cTn>
                              </p:par>
                            </p:childTnLst>
                          </p:cTn>
                        </p:par>
                        <p:par>
                          <p:cTn id="19" fill="hold">
                            <p:stCondLst>
                              <p:cond delay="6000"/>
                            </p:stCondLst>
                            <p:childTnLst>
                              <p:par>
                                <p:cTn id="20" presetID="31" presetClass="entr" presetSubtype="0" fill="hold" grpId="0" nodeType="afterEffect">
                                  <p:stCondLst>
                                    <p:cond delay="150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4154</TotalTime>
  <Words>298</Words>
  <Application>Microsoft Office PowerPoint</Application>
  <PresentationFormat>On-screen Show (4:3)</PresentationFormat>
  <Paragraphs>39</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Flow</vt:lpstr>
      <vt:lpstr>Slide 1</vt:lpstr>
      <vt:lpstr>NM PATHWAY TO STATEHOOD</vt:lpstr>
      <vt:lpstr>Slide 3</vt:lpstr>
      <vt:lpstr>Slide 4</vt:lpstr>
      <vt:lpstr>1908 - 1944</vt:lpstr>
      <vt:lpstr>CITY OF SOCORRO PROPOSES TO PURCHASE THE SOCORRO POWER PLANT </vt:lpstr>
      <vt:lpstr>SOCORRO ELECTRTIC COOP</vt:lpstr>
      <vt:lpstr>Slide 8</vt:lpstr>
      <vt:lpstr>ELECTRIC ENERGY’s FUTURE</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Senn</dc:creator>
  <cp:lastModifiedBy> </cp:lastModifiedBy>
  <cp:revision>108</cp:revision>
  <dcterms:created xsi:type="dcterms:W3CDTF">2015-08-13T15:36:57Z</dcterms:created>
  <dcterms:modified xsi:type="dcterms:W3CDTF">2017-05-02T22:37:34Z</dcterms:modified>
</cp:coreProperties>
</file>